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3"/>
  </p:notesMasterIdLst>
  <p:sldIdLst>
    <p:sldId id="258" r:id="rId2"/>
    <p:sldId id="257" r:id="rId3"/>
    <p:sldId id="281" r:id="rId4"/>
    <p:sldId id="282" r:id="rId5"/>
    <p:sldId id="283" r:id="rId6"/>
    <p:sldId id="284" r:id="rId7"/>
    <p:sldId id="259" r:id="rId8"/>
    <p:sldId id="261" r:id="rId9"/>
    <p:sldId id="262" r:id="rId10"/>
    <p:sldId id="263" r:id="rId11"/>
    <p:sldId id="264" r:id="rId12"/>
    <p:sldId id="265" r:id="rId13"/>
    <p:sldId id="266" r:id="rId14"/>
    <p:sldId id="267" r:id="rId15"/>
    <p:sldId id="268" r:id="rId16"/>
    <p:sldId id="270" r:id="rId17"/>
    <p:sldId id="271" r:id="rId18"/>
    <p:sldId id="269" r:id="rId19"/>
    <p:sldId id="272" r:id="rId20"/>
    <p:sldId id="274" r:id="rId21"/>
    <p:sldId id="275" r:id="rId22"/>
    <p:sldId id="276" r:id="rId23"/>
    <p:sldId id="277" r:id="rId24"/>
    <p:sldId id="278" r:id="rId25"/>
    <p:sldId id="279" r:id="rId26"/>
    <p:sldId id="280" r:id="rId27"/>
    <p:sldId id="285" r:id="rId28"/>
    <p:sldId id="286" r:id="rId29"/>
    <p:sldId id="287" r:id="rId30"/>
    <p:sldId id="288" r:id="rId31"/>
    <p:sldId id="289" r:id="rId32"/>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p:scale>
          <a:sx n="60" d="100"/>
          <a:sy n="60" d="100"/>
        </p:scale>
        <p:origin x="-750" y="20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13E5A5-883E-4DAA-823E-33BBC9818127}" type="datetimeFigureOut">
              <a:rPr lang="es-CO" smtClean="0"/>
              <a:t>06/06/2013</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0CF30B-E123-4589-9036-1EEC3486B101}" type="slidenum">
              <a:rPr lang="es-CO" smtClean="0"/>
              <a:t>‹Nº›</a:t>
            </a:fld>
            <a:endParaRPr lang="es-CO"/>
          </a:p>
        </p:txBody>
      </p:sp>
    </p:spTree>
    <p:extLst>
      <p:ext uri="{BB962C8B-B14F-4D97-AF65-F5344CB8AC3E}">
        <p14:creationId xmlns:p14="http://schemas.microsoft.com/office/powerpoint/2010/main" val="3930284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490CF30B-E123-4589-9036-1EEC3486B101}" type="slidenum">
              <a:rPr lang="es-CO" smtClean="0"/>
              <a:t>22</a:t>
            </a:fld>
            <a:endParaRPr lang="es-CO"/>
          </a:p>
        </p:txBody>
      </p:sp>
    </p:spTree>
    <p:extLst>
      <p:ext uri="{BB962C8B-B14F-4D97-AF65-F5344CB8AC3E}">
        <p14:creationId xmlns:p14="http://schemas.microsoft.com/office/powerpoint/2010/main" val="1976945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490CF30B-E123-4589-9036-1EEC3486B101}" type="slidenum">
              <a:rPr lang="es-CO" smtClean="0"/>
              <a:t>23</a:t>
            </a:fld>
            <a:endParaRPr lang="es-CO"/>
          </a:p>
        </p:txBody>
      </p:sp>
    </p:spTree>
    <p:extLst>
      <p:ext uri="{BB962C8B-B14F-4D97-AF65-F5344CB8AC3E}">
        <p14:creationId xmlns:p14="http://schemas.microsoft.com/office/powerpoint/2010/main" val="1976945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490CF30B-E123-4589-9036-1EEC3486B101}" type="slidenum">
              <a:rPr lang="es-CO" smtClean="0"/>
              <a:t>24</a:t>
            </a:fld>
            <a:endParaRPr lang="es-CO"/>
          </a:p>
        </p:txBody>
      </p:sp>
    </p:spTree>
    <p:extLst>
      <p:ext uri="{BB962C8B-B14F-4D97-AF65-F5344CB8AC3E}">
        <p14:creationId xmlns:p14="http://schemas.microsoft.com/office/powerpoint/2010/main" val="1976945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490CF30B-E123-4589-9036-1EEC3486B101}" type="slidenum">
              <a:rPr lang="es-CO" smtClean="0"/>
              <a:t>25</a:t>
            </a:fld>
            <a:endParaRPr lang="es-CO"/>
          </a:p>
        </p:txBody>
      </p:sp>
    </p:spTree>
    <p:extLst>
      <p:ext uri="{BB962C8B-B14F-4D97-AF65-F5344CB8AC3E}">
        <p14:creationId xmlns:p14="http://schemas.microsoft.com/office/powerpoint/2010/main" val="19769456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8BE14CD0-9840-4813-B255-F9BD9CE0C66F}" type="datetimeFigureOut">
              <a:rPr lang="es-CO" smtClean="0"/>
              <a:t>06/06/2013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CC1BC26-18E7-428F-8676-83EE3D5E87F1}" type="slidenum">
              <a:rPr lang="es-CO" smtClean="0"/>
              <a:t>‹Nº›</a:t>
            </a:fld>
            <a:endParaRPr lang="es-CO"/>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s-ES" smtClean="0"/>
              <a:t>Haga clic para modificar el estilo de título del patrón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8BE14CD0-9840-4813-B255-F9BD9CE0C66F}" type="datetimeFigureOut">
              <a:rPr lang="es-CO" smtClean="0"/>
              <a:t>06/06/2013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CC1BC26-18E7-428F-8676-83EE3D5E87F1}" type="slidenum">
              <a:rPr lang="es-CO" smtClean="0"/>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8BE14CD0-9840-4813-B255-F9BD9CE0C66F}" type="datetimeFigureOut">
              <a:rPr lang="es-CO" smtClean="0"/>
              <a:t>06/06/2013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CC1BC26-18E7-428F-8676-83EE3D5E87F1}" type="slidenum">
              <a:rPr lang="es-CO" smtClean="0"/>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s-ES" smtClean="0"/>
              <a:t>Haga clic para modificar el estilo de título del patrón</a:t>
            </a:r>
            <a:endParaRPr lang="en-US" dirty="0"/>
          </a:p>
        </p:txBody>
      </p:sp>
      <p:sp>
        <p:nvSpPr>
          <p:cNvPr id="4" name="Date Placeholder 3"/>
          <p:cNvSpPr>
            <a:spLocks noGrp="1"/>
          </p:cNvSpPr>
          <p:nvPr>
            <p:ph type="dt" sz="half" idx="10"/>
          </p:nvPr>
        </p:nvSpPr>
        <p:spPr/>
        <p:txBody>
          <a:bodyPr/>
          <a:lstStyle/>
          <a:p>
            <a:fld id="{8BE14CD0-9840-4813-B255-F9BD9CE0C66F}" type="datetimeFigureOut">
              <a:rPr lang="es-CO" smtClean="0"/>
              <a:t>06/06/2013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CC1BC26-18E7-428F-8676-83EE3D5E87F1}" type="slidenum">
              <a:rPr lang="es-CO" smtClean="0"/>
              <a:t>‹Nº›</a:t>
            </a:fld>
            <a:endParaRPr lang="es-CO"/>
          </a:p>
        </p:txBody>
      </p:sp>
      <p:sp>
        <p:nvSpPr>
          <p:cNvPr id="8" name="Content Placeholder 7"/>
          <p:cNvSpPr>
            <a:spLocks noGrp="1"/>
          </p:cNvSpPr>
          <p:nvPr>
            <p:ph sz="quarter" idx="13"/>
          </p:nvPr>
        </p:nvSpPr>
        <p:spPr>
          <a:xfrm>
            <a:off x="609600" y="1600200"/>
            <a:ext cx="79248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BE14CD0-9840-4813-B255-F9BD9CE0C66F}" type="datetimeFigureOut">
              <a:rPr lang="es-CO" smtClean="0"/>
              <a:t>06/06/2013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CC1BC26-18E7-428F-8676-83EE3D5E87F1}" type="slidenum">
              <a:rPr lang="es-CO" smtClean="0"/>
              <a:t>‹Nº›</a:t>
            </a:fld>
            <a:endParaRPr lang="es-C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2" name="Title 1"/>
          <p:cNvSpPr>
            <a:spLocks noGrp="1"/>
          </p:cNvSpPr>
          <p:nvPr>
            <p:ph type="title"/>
          </p:nvPr>
        </p:nvSpPr>
        <p:spPr>
          <a:xfrm>
            <a:off x="609600" y="274638"/>
            <a:ext cx="7924800" cy="1143000"/>
          </a:xfrm>
        </p:spPr>
        <p:txBody>
          <a:bodyPr/>
          <a:lstStyle/>
          <a:p>
            <a:r>
              <a:rPr lang="es-ES" smtClean="0"/>
              <a:t>Haga clic para modificar el estilo de título del patrón</a:t>
            </a:r>
            <a:endParaRPr lang="en-US" dirty="0"/>
          </a:p>
        </p:txBody>
      </p:sp>
      <p:sp>
        <p:nvSpPr>
          <p:cNvPr id="5" name="Date Placeholder 4"/>
          <p:cNvSpPr>
            <a:spLocks noGrp="1"/>
          </p:cNvSpPr>
          <p:nvPr>
            <p:ph type="dt" sz="half" idx="10"/>
          </p:nvPr>
        </p:nvSpPr>
        <p:spPr/>
        <p:txBody>
          <a:bodyPr/>
          <a:lstStyle/>
          <a:p>
            <a:fld id="{8BE14CD0-9840-4813-B255-F9BD9CE0C66F}" type="datetimeFigureOut">
              <a:rPr lang="es-CO" smtClean="0"/>
              <a:t>06/06/2013</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DCC1BC26-18E7-428F-8676-83EE3D5E87F1}" type="slidenum">
              <a:rPr lang="es-CO" smtClean="0"/>
              <a:t>‹Nº›</a:t>
            </a:fld>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8BE14CD0-9840-4813-B255-F9BD9CE0C66F}" type="datetimeFigureOut">
              <a:rPr lang="es-CO" smtClean="0"/>
              <a:t>06/06/2013</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DCC1BC26-18E7-428F-8676-83EE3D5E87F1}" type="slidenum">
              <a:rPr lang="es-CO" smtClean="0"/>
              <a:t>‹Nº›</a:t>
            </a:fld>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BE14CD0-9840-4813-B255-F9BD9CE0C66F}" type="datetimeFigureOut">
              <a:rPr lang="es-CO" smtClean="0"/>
              <a:t>06/06/2013</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DCC1BC26-18E7-428F-8676-83EE3D5E87F1}" type="slidenum">
              <a:rPr lang="es-CO" smtClean="0"/>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14CD0-9840-4813-B255-F9BD9CE0C66F}" type="datetimeFigureOut">
              <a:rPr lang="es-CO" smtClean="0"/>
              <a:t>06/06/2013</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DCC1BC26-18E7-428F-8676-83EE3D5E87F1}" type="slidenum">
              <a:rPr lang="es-CO" smtClean="0"/>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BE14CD0-9840-4813-B255-F9BD9CE0C66F}" type="datetimeFigureOut">
              <a:rPr lang="es-CO" smtClean="0"/>
              <a:t>06/06/2013</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DCC1BC26-18E7-428F-8676-83EE3D5E87F1}" type="slidenum">
              <a:rPr lang="es-CO" smtClean="0"/>
              <a:t>‹Nº›</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BE14CD0-9840-4813-B255-F9BD9CE0C66F}" type="datetimeFigureOut">
              <a:rPr lang="es-CO" smtClean="0"/>
              <a:t>06/06/2013</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DCC1BC26-18E7-428F-8676-83EE3D5E87F1}" type="slidenum">
              <a:rPr lang="es-CO" smtClean="0"/>
              <a:t>‹Nº›</a:t>
            </a:fld>
            <a:endParaRPr lang="es-C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8BE14CD0-9840-4813-B255-F9BD9CE0C66F}" type="datetimeFigureOut">
              <a:rPr lang="es-CO" smtClean="0"/>
              <a:t>06/06/2013</a:t>
            </a:fld>
            <a:endParaRPr lang="es-CO"/>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s-CO"/>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DCC1BC26-18E7-428F-8676-83EE3D5E87F1}" type="slidenum">
              <a:rPr lang="es-CO" smtClean="0"/>
              <a:t>‹Nº›</a:t>
            </a:fld>
            <a:endParaRPr lang="es-CO"/>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pdb.org/"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brainyquote.com/quotes/authors/s/stephen_wolfram.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352459" y="3789040"/>
            <a:ext cx="6400800" cy="2232248"/>
          </a:xfrm>
        </p:spPr>
        <p:txBody>
          <a:bodyPr>
            <a:normAutofit fontScale="85000" lnSpcReduction="10000"/>
          </a:bodyPr>
          <a:lstStyle/>
          <a:p>
            <a:r>
              <a:rPr lang="es-CO" dirty="0" smtClean="0"/>
              <a:t>Carlos A. Arango</a:t>
            </a:r>
          </a:p>
          <a:p>
            <a:r>
              <a:rPr lang="es-CO" dirty="0" smtClean="0"/>
              <a:t>Departamento de Ciencias Químicas, Universidad ICESI</a:t>
            </a:r>
          </a:p>
          <a:p>
            <a:endParaRPr lang="es-CO" dirty="0" smtClean="0"/>
          </a:p>
          <a:p>
            <a:endParaRPr lang="es-CO" dirty="0" smtClean="0"/>
          </a:p>
          <a:p>
            <a:r>
              <a:rPr lang="es-CO" b="1" dirty="0" smtClean="0"/>
              <a:t>II REUNIÓN DE DIRECTORES DE CARRERAS DE CIENCIAS</a:t>
            </a:r>
          </a:p>
          <a:p>
            <a:r>
              <a:rPr lang="es-CO" b="1" dirty="0" smtClean="0"/>
              <a:t>BOGOTÁ, JULIO 6 Y 7 DE 2013</a:t>
            </a:r>
          </a:p>
          <a:p>
            <a:r>
              <a:rPr lang="es-CO" b="1" dirty="0" smtClean="0"/>
              <a:t>FUNDACIÓN UNIVERSITARIA KONRAD LORENZ</a:t>
            </a:r>
            <a:endParaRPr lang="es-CO" dirty="0" smtClean="0"/>
          </a:p>
          <a:p>
            <a:endParaRPr lang="es-CO" dirty="0" smtClean="0"/>
          </a:p>
          <a:p>
            <a:endParaRPr lang="es-CO" dirty="0"/>
          </a:p>
        </p:txBody>
      </p:sp>
      <p:sp>
        <p:nvSpPr>
          <p:cNvPr id="2" name="1 Título"/>
          <p:cNvSpPr>
            <a:spLocks noGrp="1"/>
          </p:cNvSpPr>
          <p:nvPr>
            <p:ph type="ctrTitle"/>
          </p:nvPr>
        </p:nvSpPr>
        <p:spPr/>
        <p:txBody>
          <a:bodyPr>
            <a:noAutofit/>
          </a:bodyPr>
          <a:lstStyle/>
          <a:p>
            <a:r>
              <a:rPr lang="es-CO" sz="3200" dirty="0"/>
              <a:t>Empleo de programas y paquetes computacionales en la</a:t>
            </a:r>
            <a:br>
              <a:rPr lang="es-CO" sz="3200" dirty="0"/>
            </a:br>
            <a:r>
              <a:rPr lang="es-CO" sz="3200" dirty="0"/>
              <a:t>enseñanza de la </a:t>
            </a:r>
            <a:r>
              <a:rPr lang="es-CO" sz="3200" dirty="0" err="1" smtClean="0"/>
              <a:t>fIsicoquímica</a:t>
            </a:r>
            <a:r>
              <a:rPr lang="es-CO" sz="3200" dirty="0" smtClean="0"/>
              <a:t> </a:t>
            </a:r>
            <a:endParaRPr lang="es-CO" sz="3200" dirty="0"/>
          </a:p>
        </p:txBody>
      </p:sp>
      <p:sp>
        <p:nvSpPr>
          <p:cNvPr id="4" name="3 CuadroTexto"/>
          <p:cNvSpPr txBox="1"/>
          <p:nvPr/>
        </p:nvSpPr>
        <p:spPr>
          <a:xfrm>
            <a:off x="1102972" y="692696"/>
            <a:ext cx="6899774" cy="923330"/>
          </a:xfrm>
          <a:prstGeom prst="rect">
            <a:avLst/>
          </a:prstGeom>
          <a:noFill/>
        </p:spPr>
        <p:txBody>
          <a:bodyPr wrap="none" rtlCol="0">
            <a:spAutoFit/>
          </a:bodyPr>
          <a:lstStyle/>
          <a:p>
            <a:pPr algn="ctr"/>
            <a:r>
              <a:rPr lang="es-CO" b="1" dirty="0"/>
              <a:t>ASOCIACIÓN COLOMBIANA </a:t>
            </a:r>
            <a:r>
              <a:rPr lang="es-CO" b="1" dirty="0" smtClean="0"/>
              <a:t>DE FACULTADES </a:t>
            </a:r>
            <a:r>
              <a:rPr lang="es-CO" b="1" dirty="0"/>
              <a:t>DE CIENCIAS – ACOFACIEN</a:t>
            </a:r>
            <a:endParaRPr lang="es-CO" dirty="0" smtClean="0"/>
          </a:p>
          <a:p>
            <a:pPr algn="ctr"/>
            <a:r>
              <a:rPr lang="es-CO" dirty="0" smtClean="0"/>
              <a:t>PRESENTACIÓN </a:t>
            </a:r>
            <a:r>
              <a:rPr lang="es-CO" dirty="0"/>
              <a:t>DE EXPERIENCIAS EXITOSAS DEL USO</a:t>
            </a:r>
          </a:p>
          <a:p>
            <a:pPr algn="ctr"/>
            <a:r>
              <a:rPr lang="es-CO" dirty="0"/>
              <a:t>DE LAS TICS EN LA ENSEÑANZA DE LOS PROGRAMAS DE CIENCIAS.</a:t>
            </a:r>
          </a:p>
        </p:txBody>
      </p:sp>
    </p:spTree>
    <p:extLst>
      <p:ext uri="{BB962C8B-B14F-4D97-AF65-F5344CB8AC3E}">
        <p14:creationId xmlns:p14="http://schemas.microsoft.com/office/powerpoint/2010/main" val="3052311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611560" y="1628800"/>
            <a:ext cx="4392488" cy="4464496"/>
          </a:xfrm>
        </p:spPr>
        <p:txBody>
          <a:bodyPr>
            <a:normAutofit lnSpcReduction="10000"/>
          </a:bodyPr>
          <a:lstStyle/>
          <a:p>
            <a:r>
              <a:rPr lang="en-US" dirty="0" smtClean="0"/>
              <a:t>GAMESS: The </a:t>
            </a:r>
            <a:r>
              <a:rPr lang="en-US" b="1" dirty="0">
                <a:solidFill>
                  <a:srgbClr val="FFFF00"/>
                </a:solidFill>
              </a:rPr>
              <a:t>G</a:t>
            </a:r>
            <a:r>
              <a:rPr lang="en-US" dirty="0"/>
              <a:t>eneral </a:t>
            </a:r>
            <a:r>
              <a:rPr lang="en-US" b="1" dirty="0">
                <a:solidFill>
                  <a:srgbClr val="FFFF00"/>
                </a:solidFill>
              </a:rPr>
              <a:t>A</a:t>
            </a:r>
            <a:r>
              <a:rPr lang="en-US" dirty="0"/>
              <a:t>tomic and </a:t>
            </a:r>
            <a:r>
              <a:rPr lang="en-US" b="1" dirty="0">
                <a:solidFill>
                  <a:srgbClr val="FFFF00"/>
                </a:solidFill>
              </a:rPr>
              <a:t>M</a:t>
            </a:r>
            <a:r>
              <a:rPr lang="en-US" dirty="0"/>
              <a:t>olecular </a:t>
            </a:r>
            <a:r>
              <a:rPr lang="en-US" b="1" dirty="0">
                <a:solidFill>
                  <a:srgbClr val="FFFF00"/>
                </a:solidFill>
              </a:rPr>
              <a:t>E</a:t>
            </a:r>
            <a:r>
              <a:rPr lang="en-US" dirty="0"/>
              <a:t>lectronic </a:t>
            </a:r>
            <a:r>
              <a:rPr lang="en-US" b="1" dirty="0">
                <a:solidFill>
                  <a:srgbClr val="FFFF00"/>
                </a:solidFill>
              </a:rPr>
              <a:t>S</a:t>
            </a:r>
            <a:r>
              <a:rPr lang="en-US" dirty="0"/>
              <a:t>tructure </a:t>
            </a:r>
            <a:r>
              <a:rPr lang="en-US" b="1" dirty="0" smtClean="0">
                <a:solidFill>
                  <a:srgbClr val="FFFF00"/>
                </a:solidFill>
              </a:rPr>
              <a:t>S</a:t>
            </a:r>
            <a:r>
              <a:rPr lang="en-US" dirty="0" smtClean="0"/>
              <a:t>ystem</a:t>
            </a:r>
          </a:p>
          <a:p>
            <a:r>
              <a:rPr lang="en-US" dirty="0" err="1" smtClean="0"/>
              <a:t>Es</a:t>
            </a:r>
            <a:r>
              <a:rPr lang="en-US" dirty="0" smtClean="0"/>
              <a:t> un </a:t>
            </a:r>
            <a:r>
              <a:rPr lang="en-US" dirty="0" err="1" smtClean="0"/>
              <a:t>paquete</a:t>
            </a:r>
            <a:r>
              <a:rPr lang="en-US" dirty="0" smtClean="0"/>
              <a:t> </a:t>
            </a:r>
            <a:r>
              <a:rPr lang="en-US" dirty="0" err="1" smtClean="0"/>
              <a:t>computacional</a:t>
            </a:r>
            <a:r>
              <a:rPr lang="en-US" dirty="0" smtClean="0"/>
              <a:t> </a:t>
            </a:r>
            <a:r>
              <a:rPr lang="en-US" dirty="0" err="1" smtClean="0"/>
              <a:t>que</a:t>
            </a:r>
            <a:r>
              <a:rPr lang="en-US" dirty="0" smtClean="0"/>
              <a:t> </a:t>
            </a:r>
            <a:r>
              <a:rPr lang="en-US" dirty="0" err="1" smtClean="0"/>
              <a:t>hace</a:t>
            </a:r>
            <a:r>
              <a:rPr lang="en-US" dirty="0" smtClean="0"/>
              <a:t> </a:t>
            </a:r>
            <a:r>
              <a:rPr lang="en-US" dirty="0" err="1" smtClean="0"/>
              <a:t>cálculos</a:t>
            </a:r>
            <a:r>
              <a:rPr lang="en-US" dirty="0" smtClean="0"/>
              <a:t> </a:t>
            </a:r>
            <a:r>
              <a:rPr lang="en-US" dirty="0" err="1" smtClean="0"/>
              <a:t>ab</a:t>
            </a:r>
            <a:r>
              <a:rPr lang="en-US" dirty="0" smtClean="0"/>
              <a:t>-initio en general (</a:t>
            </a:r>
            <a:r>
              <a:rPr lang="en-US" dirty="0" err="1" smtClean="0"/>
              <a:t>diversidad</a:t>
            </a:r>
            <a:r>
              <a:rPr lang="en-US" dirty="0" smtClean="0"/>
              <a:t> de </a:t>
            </a:r>
            <a:r>
              <a:rPr lang="en-US" dirty="0" err="1" smtClean="0"/>
              <a:t>sistemas</a:t>
            </a:r>
            <a:r>
              <a:rPr lang="en-US" dirty="0" smtClean="0"/>
              <a:t> </a:t>
            </a:r>
            <a:r>
              <a:rPr lang="en-US" dirty="0" err="1" smtClean="0"/>
              <a:t>fisicoquímicos</a:t>
            </a:r>
            <a:r>
              <a:rPr lang="en-US" dirty="0" smtClean="0"/>
              <a:t>).</a:t>
            </a:r>
          </a:p>
          <a:p>
            <a:pPr lvl="1"/>
            <a:r>
              <a:rPr lang="en-US" dirty="0" err="1" smtClean="0"/>
              <a:t>Calcula</a:t>
            </a:r>
            <a:r>
              <a:rPr lang="en-US" dirty="0" smtClean="0"/>
              <a:t> </a:t>
            </a:r>
            <a:r>
              <a:rPr lang="en-US" dirty="0" err="1" smtClean="0"/>
              <a:t>funciones</a:t>
            </a:r>
            <a:r>
              <a:rPr lang="en-US" dirty="0" smtClean="0"/>
              <a:t> de </a:t>
            </a:r>
            <a:r>
              <a:rPr lang="en-US" dirty="0" err="1" smtClean="0"/>
              <a:t>onda</a:t>
            </a:r>
            <a:r>
              <a:rPr lang="en-US" dirty="0" smtClean="0"/>
              <a:t> auto </a:t>
            </a:r>
            <a:r>
              <a:rPr lang="en-US" dirty="0" err="1" smtClean="0"/>
              <a:t>consistentes</a:t>
            </a:r>
            <a:endParaRPr lang="en-US" dirty="0" smtClean="0"/>
          </a:p>
          <a:p>
            <a:pPr lvl="1"/>
            <a:r>
              <a:rPr lang="en-US" dirty="0" err="1" smtClean="0"/>
              <a:t>Estados</a:t>
            </a:r>
            <a:r>
              <a:rPr lang="en-US" dirty="0" smtClean="0"/>
              <a:t> </a:t>
            </a:r>
            <a:r>
              <a:rPr lang="en-US" dirty="0" err="1" smtClean="0"/>
              <a:t>electrónicos</a:t>
            </a:r>
            <a:r>
              <a:rPr lang="en-US" dirty="0" smtClean="0"/>
              <a:t> </a:t>
            </a:r>
            <a:r>
              <a:rPr lang="en-US" dirty="0" err="1" smtClean="0"/>
              <a:t>excitados</a:t>
            </a:r>
            <a:endParaRPr lang="en-US" dirty="0" smtClean="0"/>
          </a:p>
          <a:p>
            <a:pPr lvl="1"/>
            <a:r>
              <a:rPr lang="en-US" dirty="0" err="1" smtClean="0"/>
              <a:t>Frecuencias</a:t>
            </a:r>
            <a:r>
              <a:rPr lang="en-US" dirty="0" smtClean="0"/>
              <a:t> </a:t>
            </a:r>
            <a:r>
              <a:rPr lang="en-US" dirty="0" err="1" smtClean="0"/>
              <a:t>vibracionales</a:t>
            </a:r>
            <a:r>
              <a:rPr lang="en-US" dirty="0" smtClean="0"/>
              <a:t> en </a:t>
            </a:r>
            <a:r>
              <a:rPr lang="en-US" dirty="0" err="1" smtClean="0"/>
              <a:t>infrarrojo</a:t>
            </a:r>
            <a:r>
              <a:rPr lang="en-US" dirty="0" smtClean="0"/>
              <a:t> o Raman.</a:t>
            </a:r>
          </a:p>
          <a:p>
            <a:pPr lvl="1"/>
            <a:r>
              <a:rPr lang="en-US" dirty="0" err="1" smtClean="0"/>
              <a:t>Efectos</a:t>
            </a:r>
            <a:r>
              <a:rPr lang="en-US" dirty="0" smtClean="0"/>
              <a:t> de </a:t>
            </a:r>
            <a:r>
              <a:rPr lang="en-US" dirty="0" err="1" smtClean="0"/>
              <a:t>solvente</a:t>
            </a:r>
            <a:r>
              <a:rPr lang="en-US" dirty="0" smtClean="0"/>
              <a:t>.</a:t>
            </a:r>
          </a:p>
          <a:p>
            <a:pPr lvl="1"/>
            <a:r>
              <a:rPr lang="en-US" dirty="0" err="1" smtClean="0"/>
              <a:t>Propiedades</a:t>
            </a:r>
            <a:r>
              <a:rPr lang="en-US" dirty="0" smtClean="0"/>
              <a:t> </a:t>
            </a:r>
            <a:r>
              <a:rPr lang="en-US" dirty="0" err="1" smtClean="0"/>
              <a:t>moleculares</a:t>
            </a:r>
            <a:r>
              <a:rPr lang="en-US" dirty="0" smtClean="0"/>
              <a:t>: </a:t>
            </a:r>
            <a:r>
              <a:rPr lang="en-US" dirty="0" err="1" smtClean="0"/>
              <a:t>momentos</a:t>
            </a:r>
            <a:r>
              <a:rPr lang="en-US" dirty="0" smtClean="0"/>
              <a:t> de </a:t>
            </a:r>
            <a:r>
              <a:rPr lang="en-US" dirty="0" err="1" smtClean="0"/>
              <a:t>dipolo</a:t>
            </a:r>
            <a:r>
              <a:rPr lang="en-US" dirty="0" smtClean="0"/>
              <a:t>, </a:t>
            </a:r>
            <a:r>
              <a:rPr lang="en-US" dirty="0" err="1" smtClean="0"/>
              <a:t>hiperpolarizabilidades</a:t>
            </a:r>
            <a:r>
              <a:rPr lang="en-US" dirty="0"/>
              <a:t> </a:t>
            </a:r>
            <a:r>
              <a:rPr lang="en-US" dirty="0" err="1" smtClean="0"/>
              <a:t>dinámicas</a:t>
            </a:r>
            <a:r>
              <a:rPr lang="en-US" dirty="0" smtClean="0"/>
              <a:t>, etc.</a:t>
            </a:r>
            <a:endParaRPr lang="en-US" dirty="0"/>
          </a:p>
          <a:p>
            <a:endParaRPr lang="es-CO"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88640"/>
            <a:ext cx="4312819" cy="1307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1729940"/>
            <a:ext cx="3168352" cy="4144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59" y="188640"/>
            <a:ext cx="4312819" cy="1307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7545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755576" y="1755422"/>
            <a:ext cx="3602360" cy="4114800"/>
          </a:xfrm>
        </p:spPr>
        <p:txBody>
          <a:bodyPr/>
          <a:lstStyle/>
          <a:p>
            <a:pPr marL="0" indent="0">
              <a:buNone/>
            </a:pPr>
            <a:r>
              <a:rPr lang="es-CO" b="1" dirty="0" smtClean="0">
                <a:solidFill>
                  <a:srgbClr val="FFFF00"/>
                </a:solidFill>
              </a:rPr>
              <a:t>Ventajas:</a:t>
            </a:r>
          </a:p>
          <a:p>
            <a:r>
              <a:rPr lang="es-CO" dirty="0" smtClean="0"/>
              <a:t>Es un software de licencia libre: se enseña a los estudiantes a trabajar “</a:t>
            </a:r>
            <a:r>
              <a:rPr lang="es-CO" dirty="0" err="1" smtClean="0"/>
              <a:t>legalmete</a:t>
            </a:r>
            <a:r>
              <a:rPr lang="es-CO" dirty="0" smtClean="0"/>
              <a:t>” y bajo la filosofía de software de licencia pública.</a:t>
            </a:r>
          </a:p>
          <a:p>
            <a:r>
              <a:rPr lang="es-CO" dirty="0" smtClean="0"/>
              <a:t>Respaldado por la comunidad científica de química cuántica y computacional.</a:t>
            </a:r>
          </a:p>
          <a:p>
            <a:r>
              <a:rPr lang="es-CO" dirty="0" smtClean="0"/>
              <a:t>Crece y es mejorado contantemente.</a:t>
            </a:r>
          </a:p>
          <a:p>
            <a:endParaRPr lang="es-CO" dirty="0" smtClean="0"/>
          </a:p>
          <a:p>
            <a:endParaRPr lang="es-CO" dirty="0" smtClean="0"/>
          </a:p>
          <a:p>
            <a:endParaRPr lang="es-CO"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59" y="188640"/>
            <a:ext cx="4312819" cy="1307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2 Marcador de contenido"/>
          <p:cNvSpPr txBox="1">
            <a:spLocks/>
          </p:cNvSpPr>
          <p:nvPr/>
        </p:nvSpPr>
        <p:spPr>
          <a:xfrm>
            <a:off x="4923398" y="1755422"/>
            <a:ext cx="3602360" cy="4114800"/>
          </a:xfrm>
          <a:prstGeom prst="rect">
            <a:avLst/>
          </a:prstGeom>
        </p:spPr>
        <p:txBody>
          <a:bodyPr vert="horz" lIns="91440" tIns="45720" rIns="91440" bIns="45720" rtlCol="0">
            <a:norm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buFont typeface="Arial" pitchFamily="34" charset="0"/>
              <a:buNone/>
            </a:pPr>
            <a:r>
              <a:rPr lang="es-CO" b="1" dirty="0" smtClean="0">
                <a:solidFill>
                  <a:srgbClr val="FFFF00"/>
                </a:solidFill>
              </a:rPr>
              <a:t>Desventajas:</a:t>
            </a:r>
          </a:p>
          <a:p>
            <a:r>
              <a:rPr lang="es-CO" dirty="0" smtClean="0"/>
              <a:t>Para ejecutar el programa se requiere de conocer algo de computación, no meramente </a:t>
            </a:r>
            <a:r>
              <a:rPr lang="es-CO" dirty="0" err="1" smtClean="0"/>
              <a:t>windows</a:t>
            </a:r>
            <a:r>
              <a:rPr lang="es-CO" dirty="0" smtClean="0"/>
              <a:t>.</a:t>
            </a:r>
          </a:p>
          <a:p>
            <a:r>
              <a:rPr lang="es-CO" dirty="0" smtClean="0"/>
              <a:t>Las ultimas versiones estables corren bajo Linux.</a:t>
            </a:r>
          </a:p>
          <a:p>
            <a:r>
              <a:rPr lang="es-CO" dirty="0" smtClean="0"/>
              <a:t>La generación de inputs y la interpretación de outputs requiere de conocer la TOM y los métodos </a:t>
            </a:r>
            <a:r>
              <a:rPr lang="es-CO" i="1" dirty="0" smtClean="0"/>
              <a:t>ab-initio</a:t>
            </a:r>
          </a:p>
          <a:p>
            <a:endParaRPr lang="es-CO" dirty="0"/>
          </a:p>
        </p:txBody>
      </p:sp>
    </p:spTree>
    <p:extLst>
      <p:ext uri="{BB962C8B-B14F-4D97-AF65-F5344CB8AC3E}">
        <p14:creationId xmlns:p14="http://schemas.microsoft.com/office/powerpoint/2010/main" val="646934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59" y="188640"/>
            <a:ext cx="4312819" cy="1307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04511" y="1545588"/>
            <a:ext cx="4927313" cy="4333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01721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59" y="188640"/>
            <a:ext cx="4312819" cy="1307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6125" y="1546177"/>
            <a:ext cx="5624086" cy="4218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21201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59" y="188640"/>
            <a:ext cx="4312819" cy="1307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601" y="1340768"/>
            <a:ext cx="7087133"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90786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59" y="188640"/>
            <a:ext cx="4312819" cy="1307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354" y="1268760"/>
            <a:ext cx="7199628"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09218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59" y="188640"/>
            <a:ext cx="4312819" cy="1307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hape 56"/>
          <p:cNvSpPr/>
          <p:nvPr/>
        </p:nvSpPr>
        <p:spPr>
          <a:xfrm>
            <a:off x="1363812" y="1473194"/>
            <a:ext cx="6408712" cy="4346216"/>
          </a:xfrm>
          <a:prstGeom prst="rect">
            <a:avLst/>
          </a:prstGeom>
          <a:blipFill>
            <a:blip r:embed="rId3"/>
            <a:stretch>
              <a:fillRect/>
            </a:stretch>
          </a:blipFill>
        </p:spPr>
        <p:txBody>
          <a:bodyPr/>
          <a:lstStyle/>
          <a:p>
            <a:endParaRPr lang="es-CO"/>
          </a:p>
        </p:txBody>
      </p:sp>
    </p:spTree>
    <p:extLst>
      <p:ext uri="{BB962C8B-B14F-4D97-AF65-F5344CB8AC3E}">
        <p14:creationId xmlns:p14="http://schemas.microsoft.com/office/powerpoint/2010/main" val="19533162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59" y="188640"/>
            <a:ext cx="4312819" cy="1307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4061" y="1412776"/>
            <a:ext cx="6648213" cy="4458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50501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dirty="0" smtClean="0"/>
              <a:t>SIN </a:t>
            </a:r>
            <a:r>
              <a:rPr lang="es-CO" dirty="0" err="1" smtClean="0"/>
              <a:t>EMBARGo</a:t>
            </a:r>
            <a:r>
              <a:rPr lang="es-CO" dirty="0" smtClean="0"/>
              <a:t>…</a:t>
            </a:r>
            <a:endParaRPr lang="es-CO" dirty="0"/>
          </a:p>
        </p:txBody>
      </p:sp>
      <p:sp>
        <p:nvSpPr>
          <p:cNvPr id="3" name="2 Marcador de contenido"/>
          <p:cNvSpPr>
            <a:spLocks noGrp="1"/>
          </p:cNvSpPr>
          <p:nvPr>
            <p:ph sz="quarter" idx="13"/>
          </p:nvPr>
        </p:nvSpPr>
        <p:spPr/>
        <p:txBody>
          <a:bodyPr/>
          <a:lstStyle/>
          <a:p>
            <a:r>
              <a:rPr lang="es-CO" dirty="0" smtClean="0"/>
              <a:t>Los métodos de cálculo de la química cuántica son limitados a sistemas a nivel molecular.</a:t>
            </a:r>
          </a:p>
          <a:p>
            <a:r>
              <a:rPr lang="es-CO" dirty="0" smtClean="0"/>
              <a:t>Para hacer cálculos a mayor escala se requiere:</a:t>
            </a:r>
          </a:p>
          <a:p>
            <a:pPr lvl="1"/>
            <a:r>
              <a:rPr lang="es-CO" dirty="0" smtClean="0"/>
              <a:t>Mayor poder de computo: centros de computo con suficiente capacidad de almacenamiento y de procesamiento de información.</a:t>
            </a:r>
          </a:p>
          <a:p>
            <a:pPr lvl="1"/>
            <a:r>
              <a:rPr lang="es-CO" dirty="0" smtClean="0"/>
              <a:t>Métodos aproximados: se pierden los efectos cuánticos y se pierde la generalidad de los métodos </a:t>
            </a:r>
            <a:r>
              <a:rPr lang="es-CO" i="1" dirty="0" smtClean="0"/>
              <a:t>ab-initio</a:t>
            </a:r>
            <a:r>
              <a:rPr lang="es-CO" dirty="0" smtClean="0"/>
              <a:t>.</a:t>
            </a:r>
          </a:p>
          <a:p>
            <a:r>
              <a:rPr lang="es-CO" dirty="0" smtClean="0"/>
              <a:t>Los sistemas de interés bioquímico son inalcanzables para los métodos de la química cuántica.</a:t>
            </a:r>
            <a:endParaRPr lang="es-CO" dirty="0"/>
          </a:p>
        </p:txBody>
      </p:sp>
    </p:spTree>
    <p:extLst>
      <p:ext uri="{BB962C8B-B14F-4D97-AF65-F5344CB8AC3E}">
        <p14:creationId xmlns:p14="http://schemas.microsoft.com/office/powerpoint/2010/main" val="14462916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609600" y="1600200"/>
            <a:ext cx="3818384" cy="4114800"/>
          </a:xfrm>
        </p:spPr>
        <p:txBody>
          <a:bodyPr>
            <a:normAutofit fontScale="92500"/>
          </a:bodyPr>
          <a:lstStyle/>
          <a:p>
            <a:r>
              <a:rPr lang="es-CO" dirty="0" smtClean="0"/>
              <a:t>NAMD = </a:t>
            </a:r>
            <a:r>
              <a:rPr lang="es-CO" b="1" dirty="0" err="1" smtClean="0">
                <a:solidFill>
                  <a:srgbClr val="FFFF00"/>
                </a:solidFill>
              </a:rPr>
              <a:t>N</a:t>
            </a:r>
            <a:r>
              <a:rPr lang="es-CO" dirty="0" err="1" smtClean="0"/>
              <a:t>ot</a:t>
            </a:r>
            <a:r>
              <a:rPr lang="es-CO" dirty="0" smtClean="0"/>
              <a:t> </a:t>
            </a:r>
            <a:r>
              <a:rPr lang="es-CO" b="1" dirty="0" err="1" smtClean="0">
                <a:solidFill>
                  <a:srgbClr val="FFFF00"/>
                </a:solidFill>
              </a:rPr>
              <a:t>A</a:t>
            </a:r>
            <a:r>
              <a:rPr lang="es-CO" dirty="0" err="1" smtClean="0"/>
              <a:t>nother</a:t>
            </a:r>
            <a:r>
              <a:rPr lang="es-CO" dirty="0" smtClean="0"/>
              <a:t> </a:t>
            </a:r>
            <a:r>
              <a:rPr lang="es-CO" b="1" dirty="0" smtClean="0">
                <a:solidFill>
                  <a:srgbClr val="FFFF00"/>
                </a:solidFill>
              </a:rPr>
              <a:t>M</a:t>
            </a:r>
            <a:r>
              <a:rPr lang="es-CO" dirty="0" smtClean="0"/>
              <a:t>olecular </a:t>
            </a:r>
            <a:r>
              <a:rPr lang="es-CO" b="1" dirty="0" smtClean="0">
                <a:solidFill>
                  <a:srgbClr val="FFFF00"/>
                </a:solidFill>
              </a:rPr>
              <a:t>D</a:t>
            </a:r>
            <a:r>
              <a:rPr lang="es-CO" dirty="0" smtClean="0"/>
              <a:t>ynamics </a:t>
            </a:r>
          </a:p>
          <a:p>
            <a:r>
              <a:rPr lang="es-CO" dirty="0" smtClean="0"/>
              <a:t>NAMD es un código que hace dinámica molecular en paralelo</a:t>
            </a:r>
          </a:p>
          <a:p>
            <a:r>
              <a:rPr lang="es-CO" dirty="0" smtClean="0"/>
              <a:t>Se ha diseñado para como una herramienta de alto desempeño en la simulación de sistemas biomoleculares (grandes).</a:t>
            </a:r>
          </a:p>
          <a:p>
            <a:r>
              <a:rPr lang="es-CO" dirty="0" smtClean="0"/>
              <a:t>Emplea la herramienta gráfica </a:t>
            </a:r>
            <a:r>
              <a:rPr lang="es-CO" b="1" dirty="0" smtClean="0">
                <a:solidFill>
                  <a:srgbClr val="FFFF00"/>
                </a:solidFill>
              </a:rPr>
              <a:t>VMD</a:t>
            </a:r>
            <a:r>
              <a:rPr lang="es-CO" dirty="0" smtClean="0"/>
              <a:t> para visualizar los resultados.</a:t>
            </a:r>
          </a:p>
          <a:p>
            <a:r>
              <a:rPr lang="es-CO" dirty="0" smtClean="0"/>
              <a:t>Es compatible con AMBER y CHARMM entre otros programas y campos de fuerza</a:t>
            </a:r>
          </a:p>
          <a:p>
            <a:r>
              <a:rPr lang="es-CO" dirty="0" smtClean="0"/>
              <a:t>Se distribuye de manera libre, incluyendo el código fuente</a:t>
            </a:r>
            <a:endParaRPr lang="es-CO"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25441"/>
            <a:ext cx="7088288"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9540" y="1628799"/>
            <a:ext cx="2060731" cy="3098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3851" y="3861048"/>
            <a:ext cx="2098542" cy="1899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7247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Fisicoquímica en </a:t>
            </a:r>
            <a:r>
              <a:rPr lang="es-CO" dirty="0" err="1" smtClean="0"/>
              <a:t>Icesi</a:t>
            </a:r>
            <a:endParaRPr lang="es-CO" dirty="0"/>
          </a:p>
        </p:txBody>
      </p:sp>
      <p:sp>
        <p:nvSpPr>
          <p:cNvPr id="3" name="2 Marcador de contenido"/>
          <p:cNvSpPr>
            <a:spLocks noGrp="1"/>
          </p:cNvSpPr>
          <p:nvPr>
            <p:ph sz="quarter" idx="13"/>
          </p:nvPr>
        </p:nvSpPr>
        <p:spPr/>
        <p:txBody>
          <a:bodyPr>
            <a:normAutofit/>
          </a:bodyPr>
          <a:lstStyle/>
          <a:p>
            <a:r>
              <a:rPr lang="es-CO" dirty="0" smtClean="0"/>
              <a:t>Fisicoquímica 1, 2 y 3 (Laboratorios)</a:t>
            </a:r>
          </a:p>
          <a:p>
            <a:pPr lvl="1"/>
            <a:r>
              <a:rPr lang="es-CO" dirty="0" smtClean="0"/>
              <a:t>Termodinámica</a:t>
            </a:r>
          </a:p>
          <a:p>
            <a:pPr lvl="1"/>
            <a:r>
              <a:rPr lang="es-CO" dirty="0" smtClean="0"/>
              <a:t>Cinética Química</a:t>
            </a:r>
          </a:p>
          <a:p>
            <a:pPr lvl="1"/>
            <a:r>
              <a:rPr lang="es-CO" dirty="0" smtClean="0"/>
              <a:t>Fenómenos de Transporte</a:t>
            </a:r>
          </a:p>
          <a:p>
            <a:pPr lvl="1"/>
            <a:r>
              <a:rPr lang="es-CO" dirty="0" smtClean="0"/>
              <a:t>Introducción a la Mecánica Cuántica</a:t>
            </a:r>
          </a:p>
          <a:p>
            <a:pPr lvl="1"/>
            <a:r>
              <a:rPr lang="es-CO" dirty="0" smtClean="0"/>
              <a:t>Principios de la </a:t>
            </a:r>
            <a:r>
              <a:rPr lang="es-CO" dirty="0" err="1" smtClean="0"/>
              <a:t>Espectroscopía</a:t>
            </a:r>
            <a:r>
              <a:rPr lang="es-CO" dirty="0" smtClean="0"/>
              <a:t> </a:t>
            </a:r>
          </a:p>
          <a:p>
            <a:pPr lvl="1"/>
            <a:r>
              <a:rPr lang="es-CO" dirty="0" smtClean="0"/>
              <a:t>Fundamentos de la termodinámica estadística</a:t>
            </a:r>
          </a:p>
          <a:p>
            <a:r>
              <a:rPr lang="es-CO" dirty="0" smtClean="0"/>
              <a:t>Cursos Electivos:</a:t>
            </a:r>
          </a:p>
          <a:p>
            <a:pPr lvl="1"/>
            <a:r>
              <a:rPr lang="es-CO" dirty="0" smtClean="0"/>
              <a:t>Bioquímica computacional</a:t>
            </a:r>
          </a:p>
          <a:p>
            <a:pPr lvl="1"/>
            <a:r>
              <a:rPr lang="es-CO" dirty="0" smtClean="0"/>
              <a:t>Mecánica Estadística</a:t>
            </a:r>
            <a:endParaRPr lang="es-CO" dirty="0"/>
          </a:p>
        </p:txBody>
      </p:sp>
    </p:spTree>
    <p:extLst>
      <p:ext uri="{BB962C8B-B14F-4D97-AF65-F5344CB8AC3E}">
        <p14:creationId xmlns:p14="http://schemas.microsoft.com/office/powerpoint/2010/main" val="26875596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609600" y="1600200"/>
            <a:ext cx="5762600" cy="4114800"/>
          </a:xfrm>
        </p:spPr>
        <p:txBody>
          <a:bodyPr>
            <a:normAutofit/>
          </a:bodyPr>
          <a:lstStyle/>
          <a:p>
            <a:r>
              <a:rPr lang="es-CO" dirty="0" smtClean="0"/>
              <a:t>NAMD requiere:</a:t>
            </a:r>
          </a:p>
          <a:p>
            <a:r>
              <a:rPr lang="es-CO" dirty="0" smtClean="0"/>
              <a:t>Archivo PDB del </a:t>
            </a:r>
            <a:r>
              <a:rPr lang="es-CO" dirty="0" err="1" smtClean="0"/>
              <a:t>Protein</a:t>
            </a:r>
            <a:r>
              <a:rPr lang="es-CO" dirty="0" smtClean="0"/>
              <a:t> Data Bank: </a:t>
            </a:r>
            <a:r>
              <a:rPr lang="es-CO" dirty="0" smtClean="0">
                <a:hlinkClick r:id="rId2"/>
              </a:rPr>
              <a:t>www.pdb.org</a:t>
            </a:r>
            <a:endParaRPr lang="es-CO" dirty="0" smtClean="0"/>
          </a:p>
          <a:p>
            <a:endParaRPr lang="es-CO" dirty="0" smtClean="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325441"/>
            <a:ext cx="7088288"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3456" y="2492896"/>
            <a:ext cx="5744888" cy="323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20832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395536" y="1700808"/>
            <a:ext cx="3745396" cy="4114800"/>
          </a:xfrm>
        </p:spPr>
        <p:txBody>
          <a:bodyPr>
            <a:normAutofit lnSpcReduction="10000"/>
          </a:bodyPr>
          <a:lstStyle/>
          <a:p>
            <a:r>
              <a:rPr lang="es-CO" dirty="0" smtClean="0"/>
              <a:t>Requiere también de un archivo de </a:t>
            </a:r>
            <a:r>
              <a:rPr lang="es-CO" b="1" dirty="0" smtClean="0">
                <a:solidFill>
                  <a:srgbClr val="FF0000"/>
                </a:solidFill>
              </a:rPr>
              <a:t>estructura de proteína</a:t>
            </a:r>
            <a:r>
              <a:rPr lang="es-CO" dirty="0" smtClean="0"/>
              <a:t> PSF.</a:t>
            </a:r>
          </a:p>
          <a:p>
            <a:pPr lvl="1"/>
            <a:r>
              <a:rPr lang="es-CO" dirty="0" smtClean="0"/>
              <a:t>Conectividad, residuos, información estructural, tipos de interacción.</a:t>
            </a:r>
          </a:p>
          <a:p>
            <a:r>
              <a:rPr lang="es-CO" dirty="0" smtClean="0"/>
              <a:t>Un archivo de parámetros del </a:t>
            </a:r>
            <a:r>
              <a:rPr lang="es-CO" b="1" dirty="0" smtClean="0">
                <a:solidFill>
                  <a:srgbClr val="FF0000"/>
                </a:solidFill>
              </a:rPr>
              <a:t>campo de fuerzas.</a:t>
            </a:r>
          </a:p>
          <a:p>
            <a:r>
              <a:rPr lang="es-CO" dirty="0" smtClean="0"/>
              <a:t>Un archivo de configuración donde se especifican los </a:t>
            </a:r>
            <a:r>
              <a:rPr lang="es-CO" b="1" dirty="0" smtClean="0">
                <a:solidFill>
                  <a:srgbClr val="FF0000"/>
                </a:solidFill>
              </a:rPr>
              <a:t>parámetros del cálculo</a:t>
            </a:r>
            <a:r>
              <a:rPr lang="es-CO" dirty="0" smtClean="0"/>
              <a:t>.</a:t>
            </a:r>
          </a:p>
          <a:p>
            <a:pPr lvl="1"/>
            <a:r>
              <a:rPr lang="es-CO" dirty="0" smtClean="0"/>
              <a:t>Temperatura, presión, solvente, pH, iones </a:t>
            </a:r>
            <a:r>
              <a:rPr lang="es-CO" dirty="0" err="1" smtClean="0"/>
              <a:t>solvatados</a:t>
            </a:r>
            <a:r>
              <a:rPr lang="es-CO" dirty="0" smtClean="0"/>
              <a:t>, información estadística, tiempo de observación.</a:t>
            </a:r>
          </a:p>
          <a:p>
            <a:endParaRPr lang="es-CO" dirty="0" smtClean="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25441"/>
            <a:ext cx="7088288"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0773" y="1916832"/>
            <a:ext cx="4705610"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46209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325441"/>
            <a:ext cx="7088288"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Grp="1" noChangeAspect="1" noChangeArrowheads="1"/>
          </p:cNvPicPr>
          <p:nvPr>
            <p:ph sz="quarter" idx="13"/>
          </p:nvPr>
        </p:nvPicPr>
        <p:blipFill>
          <a:blip r:embed="rId4">
            <a:extLst>
              <a:ext uri="{28A0092B-C50C-407E-A947-70E740481C1C}">
                <a14:useLocalDpi xmlns:a14="http://schemas.microsoft.com/office/drawing/2010/main" val="0"/>
              </a:ext>
            </a:extLst>
          </a:blip>
          <a:srcRect/>
          <a:stretch>
            <a:fillRect/>
          </a:stretch>
        </p:blipFill>
        <p:spPr bwMode="auto">
          <a:xfrm>
            <a:off x="842963" y="1718158"/>
            <a:ext cx="7489825" cy="3793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28673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842356" y="1556792"/>
            <a:ext cx="7490792" cy="4114800"/>
          </a:xfrm>
        </p:spPr>
        <p:txBody>
          <a:bodyPr>
            <a:normAutofit/>
          </a:bodyPr>
          <a:lstStyle/>
          <a:p>
            <a:pPr marL="0" indent="0">
              <a:buNone/>
            </a:pPr>
            <a:endParaRPr lang="es-CO" dirty="0" smtClean="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325441"/>
            <a:ext cx="7088288"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1062" y="1844824"/>
            <a:ext cx="7381875" cy="366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3358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325441"/>
            <a:ext cx="7088288"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Grp="1" noChangeAspect="1" noChangeArrowheads="1"/>
          </p:cNvPicPr>
          <p:nvPr>
            <p:ph sz="quarter" idx="13"/>
          </p:nvPr>
        </p:nvPicPr>
        <p:blipFill>
          <a:blip r:embed="rId4">
            <a:extLst>
              <a:ext uri="{28A0092B-C50C-407E-A947-70E740481C1C}">
                <a14:useLocalDpi xmlns:a14="http://schemas.microsoft.com/office/drawing/2010/main" val="0"/>
              </a:ext>
            </a:extLst>
          </a:blip>
          <a:srcRect/>
          <a:stretch>
            <a:fillRect/>
          </a:stretch>
        </p:blipFill>
        <p:spPr bwMode="auto">
          <a:xfrm>
            <a:off x="611560" y="2132856"/>
            <a:ext cx="8141036" cy="2929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34470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325441"/>
            <a:ext cx="7088288"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Marcador de contenido"/>
          <p:cNvSpPr>
            <a:spLocks noGrp="1"/>
          </p:cNvSpPr>
          <p:nvPr>
            <p:ph sz="quarter" idx="13"/>
          </p:nvPr>
        </p:nvSpPr>
        <p:spPr>
          <a:xfrm>
            <a:off x="755576" y="1604926"/>
            <a:ext cx="3168352" cy="4061048"/>
          </a:xfrm>
        </p:spPr>
        <p:txBody>
          <a:bodyPr>
            <a:normAutofit fontScale="92500" lnSpcReduction="20000"/>
          </a:bodyPr>
          <a:lstStyle/>
          <a:p>
            <a:r>
              <a:rPr lang="es-CO" dirty="0" smtClean="0"/>
              <a:t>Software de alto desempeño</a:t>
            </a:r>
          </a:p>
          <a:p>
            <a:r>
              <a:rPr lang="es-CO" dirty="0" smtClean="0"/>
              <a:t>Herramienta de Investigación</a:t>
            </a:r>
          </a:p>
          <a:p>
            <a:r>
              <a:rPr lang="es-CO" dirty="0" smtClean="0"/>
              <a:t>Se han empezado a simular sistemas de interés biológico:</a:t>
            </a:r>
          </a:p>
          <a:p>
            <a:pPr lvl="1"/>
            <a:r>
              <a:rPr lang="es-CO" dirty="0" smtClean="0"/>
              <a:t>Mecanismo de la visión</a:t>
            </a:r>
          </a:p>
          <a:p>
            <a:pPr lvl="1"/>
            <a:r>
              <a:rPr lang="es-CO" dirty="0" smtClean="0"/>
              <a:t>Captación de fotones por clorofila</a:t>
            </a:r>
          </a:p>
          <a:p>
            <a:pPr lvl="1"/>
            <a:r>
              <a:rPr lang="es-CO" dirty="0" smtClean="0"/>
              <a:t>Resistencia de materiales</a:t>
            </a:r>
          </a:p>
          <a:p>
            <a:pPr lvl="1"/>
            <a:r>
              <a:rPr lang="es-CO" dirty="0" smtClean="0"/>
              <a:t>Simulación de </a:t>
            </a:r>
            <a:r>
              <a:rPr lang="es-CO" dirty="0" err="1" smtClean="0"/>
              <a:t>capsides</a:t>
            </a:r>
            <a:r>
              <a:rPr lang="es-CO" dirty="0" smtClean="0"/>
              <a:t> de virus</a:t>
            </a:r>
          </a:p>
          <a:p>
            <a:pPr lvl="1"/>
            <a:r>
              <a:rPr lang="es-CO" dirty="0" err="1" smtClean="0"/>
              <a:t>Nanoingeniería</a:t>
            </a:r>
            <a:endParaRPr lang="es-CO" dirty="0" smtClean="0"/>
          </a:p>
          <a:p>
            <a:pPr lvl="1"/>
            <a:r>
              <a:rPr lang="es-CO" dirty="0" smtClean="0"/>
              <a:t>Biología cuántica</a:t>
            </a:r>
          </a:p>
          <a:p>
            <a:pPr lvl="1"/>
            <a:r>
              <a:rPr lang="es-CO" dirty="0" smtClean="0"/>
              <a:t>Membranas celulares</a:t>
            </a:r>
          </a:p>
          <a:p>
            <a:endParaRPr lang="es-CO" dirty="0" smtClean="0"/>
          </a:p>
          <a:p>
            <a:endParaRPr lang="es-CO" dirty="0"/>
          </a:p>
        </p:txBody>
      </p:sp>
      <p:pic>
        <p:nvPicPr>
          <p:cNvPr id="5124" name="Picture 4" descr="http://www.ks.uiuc.edu/Gallery/Science/viral/tn/a-3_st.m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1426022"/>
            <a:ext cx="4418856" cy="4418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46120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p:txBody>
          <a:bodyPr/>
          <a:lstStyle/>
          <a:p>
            <a:r>
              <a:rPr lang="es-CO" dirty="0" smtClean="0"/>
              <a:t>Uso de </a:t>
            </a:r>
            <a:r>
              <a:rPr lang="es-CO" dirty="0" err="1" smtClean="0"/>
              <a:t>Wolfram</a:t>
            </a:r>
            <a:r>
              <a:rPr lang="es-CO" dirty="0"/>
              <a:t> </a:t>
            </a:r>
            <a:r>
              <a:rPr lang="es-CO" dirty="0" err="1" smtClean="0"/>
              <a:t>Mathematica</a:t>
            </a:r>
            <a:r>
              <a:rPr lang="es-CO" dirty="0" smtClean="0"/>
              <a:t> para la enseñanza de la química</a:t>
            </a:r>
          </a:p>
          <a:p>
            <a:endParaRPr lang="es-CO" dirty="0"/>
          </a:p>
        </p:txBody>
      </p:sp>
      <p:sp>
        <p:nvSpPr>
          <p:cNvPr id="4" name="3 Título"/>
          <p:cNvSpPr>
            <a:spLocks noGrp="1"/>
          </p:cNvSpPr>
          <p:nvPr>
            <p:ph type="title"/>
          </p:nvPr>
        </p:nvSpPr>
        <p:spPr/>
        <p:txBody>
          <a:bodyPr/>
          <a:lstStyle/>
          <a:p>
            <a:pPr algn="ctr"/>
            <a:r>
              <a:rPr lang="es-CO" dirty="0" smtClean="0"/>
              <a:t>Planes a implementar</a:t>
            </a:r>
            <a:endParaRPr lang="es-CO"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8898" y="1957612"/>
            <a:ext cx="6271454" cy="3919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7225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p:txBody>
          <a:bodyPr/>
          <a:lstStyle/>
          <a:p>
            <a:r>
              <a:rPr lang="es-CO" dirty="0" err="1" smtClean="0"/>
              <a:t>Wolfram</a:t>
            </a:r>
            <a:r>
              <a:rPr lang="es-CO" dirty="0" smtClean="0"/>
              <a:t> </a:t>
            </a:r>
            <a:r>
              <a:rPr lang="es-CO" dirty="0" err="1" smtClean="0"/>
              <a:t>Demonstration</a:t>
            </a:r>
            <a:r>
              <a:rPr lang="es-CO" dirty="0" smtClean="0"/>
              <a:t> Project y </a:t>
            </a:r>
            <a:r>
              <a:rPr lang="es-CO" dirty="0" err="1" smtClean="0"/>
              <a:t>Wolfram</a:t>
            </a:r>
            <a:r>
              <a:rPr lang="es-CO" dirty="0" smtClean="0"/>
              <a:t> </a:t>
            </a:r>
            <a:r>
              <a:rPr lang="es-CO" dirty="0" err="1" smtClean="0"/>
              <a:t>Alpha</a:t>
            </a:r>
            <a:endParaRPr lang="es-CO" dirty="0" smtClean="0"/>
          </a:p>
          <a:p>
            <a:endParaRPr lang="es-CO" dirty="0"/>
          </a:p>
        </p:txBody>
      </p:sp>
      <p:sp>
        <p:nvSpPr>
          <p:cNvPr id="4" name="3 Título"/>
          <p:cNvSpPr>
            <a:spLocks noGrp="1"/>
          </p:cNvSpPr>
          <p:nvPr>
            <p:ph type="title"/>
          </p:nvPr>
        </p:nvSpPr>
        <p:spPr/>
        <p:txBody>
          <a:bodyPr/>
          <a:lstStyle/>
          <a:p>
            <a:pPr algn="ctr"/>
            <a:r>
              <a:rPr lang="es-CO" dirty="0" smtClean="0"/>
              <a:t>Planes a implementar</a:t>
            </a:r>
            <a:endParaRPr lang="es-CO"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988840"/>
            <a:ext cx="6192688" cy="3870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44985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p:txBody>
          <a:bodyPr/>
          <a:lstStyle/>
          <a:p>
            <a:r>
              <a:rPr lang="es-CO" dirty="0" err="1" smtClean="0"/>
              <a:t>Wolfram</a:t>
            </a:r>
            <a:r>
              <a:rPr lang="es-CO" dirty="0" smtClean="0"/>
              <a:t> </a:t>
            </a:r>
            <a:r>
              <a:rPr lang="es-CO" dirty="0" err="1" smtClean="0"/>
              <a:t>Demonstration</a:t>
            </a:r>
            <a:r>
              <a:rPr lang="es-CO" dirty="0" smtClean="0"/>
              <a:t> Project y </a:t>
            </a:r>
            <a:r>
              <a:rPr lang="es-CO" dirty="0" err="1" smtClean="0"/>
              <a:t>Wolfram</a:t>
            </a:r>
            <a:r>
              <a:rPr lang="es-CO" dirty="0" smtClean="0"/>
              <a:t> </a:t>
            </a:r>
            <a:r>
              <a:rPr lang="es-CO" dirty="0" err="1" smtClean="0"/>
              <a:t>Alpha</a:t>
            </a:r>
            <a:endParaRPr lang="es-CO" dirty="0" smtClean="0"/>
          </a:p>
          <a:p>
            <a:endParaRPr lang="es-CO" dirty="0"/>
          </a:p>
        </p:txBody>
      </p:sp>
      <p:sp>
        <p:nvSpPr>
          <p:cNvPr id="4" name="3 Título"/>
          <p:cNvSpPr>
            <a:spLocks noGrp="1"/>
          </p:cNvSpPr>
          <p:nvPr>
            <p:ph type="title"/>
          </p:nvPr>
        </p:nvSpPr>
        <p:spPr/>
        <p:txBody>
          <a:bodyPr/>
          <a:lstStyle/>
          <a:p>
            <a:pPr algn="ctr"/>
            <a:r>
              <a:rPr lang="es-CO" dirty="0" smtClean="0"/>
              <a:t>Planes a implementar</a:t>
            </a:r>
            <a:endParaRPr lang="es-CO"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7840" y="1980456"/>
            <a:ext cx="6192688" cy="3870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53248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dirty="0" smtClean="0"/>
              <a:t>conclusiones</a:t>
            </a:r>
            <a:endParaRPr lang="es-CO" dirty="0"/>
          </a:p>
        </p:txBody>
      </p:sp>
      <p:sp>
        <p:nvSpPr>
          <p:cNvPr id="3" name="2 Marcador de contenido"/>
          <p:cNvSpPr>
            <a:spLocks noGrp="1"/>
          </p:cNvSpPr>
          <p:nvPr>
            <p:ph sz="quarter" idx="13"/>
          </p:nvPr>
        </p:nvSpPr>
        <p:spPr>
          <a:xfrm>
            <a:off x="609600" y="1600200"/>
            <a:ext cx="3962400" cy="2404864"/>
          </a:xfrm>
        </p:spPr>
        <p:txBody>
          <a:bodyPr/>
          <a:lstStyle/>
          <a:p>
            <a:pPr marL="0" indent="0" algn="just">
              <a:buNone/>
            </a:pPr>
            <a:r>
              <a:rPr lang="en-US" dirty="0"/>
              <a:t>The thing that got me started on the science that I've been building now for about 20 years or so was the question of okay, if mathematical equations can't make progress in understanding complex phenomena in the natural world, how might we make progress?</a:t>
            </a:r>
          </a:p>
          <a:p>
            <a:pPr marL="0" indent="0" algn="r">
              <a:buNone/>
            </a:pPr>
            <a:r>
              <a:rPr lang="en-US" dirty="0">
                <a:hlinkClick r:id="rId2"/>
              </a:rPr>
              <a:t>Stephen </a:t>
            </a:r>
            <a:r>
              <a:rPr lang="en-US" dirty="0" smtClean="0">
                <a:hlinkClick r:id="rId2"/>
              </a:rPr>
              <a:t>Wolfram</a:t>
            </a:r>
            <a:endParaRPr lang="en-US" dirty="0"/>
          </a:p>
        </p:txBody>
      </p:sp>
      <p:sp>
        <p:nvSpPr>
          <p:cNvPr id="4" name="2 Marcador de contenido"/>
          <p:cNvSpPr txBox="1">
            <a:spLocks/>
          </p:cNvSpPr>
          <p:nvPr/>
        </p:nvSpPr>
        <p:spPr>
          <a:xfrm>
            <a:off x="4736232" y="3356992"/>
            <a:ext cx="3962400" cy="2404864"/>
          </a:xfrm>
          <a:prstGeom prst="rect">
            <a:avLst/>
          </a:prstGeom>
        </p:spPr>
        <p:txBody>
          <a:bodyPr vert="horz" lIns="91440" tIns="45720" rIns="91440" bIns="45720" rtlCol="0">
            <a:norm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lgn="just">
              <a:buFont typeface="Arial" pitchFamily="34" charset="0"/>
              <a:buNone/>
            </a:pPr>
            <a:r>
              <a:rPr lang="en-US" dirty="0" smtClean="0"/>
              <a:t>Lo </a:t>
            </a:r>
            <a:r>
              <a:rPr lang="en-US" dirty="0" err="1" smtClean="0"/>
              <a:t>que</a:t>
            </a:r>
            <a:r>
              <a:rPr lang="en-US" dirty="0" smtClean="0"/>
              <a:t> me </a:t>
            </a:r>
            <a:r>
              <a:rPr lang="en-US" dirty="0" err="1" smtClean="0"/>
              <a:t>hizo</a:t>
            </a:r>
            <a:r>
              <a:rPr lang="en-US" dirty="0" smtClean="0"/>
              <a:t> </a:t>
            </a:r>
            <a:r>
              <a:rPr lang="en-US" dirty="0" err="1" smtClean="0"/>
              <a:t>empezar</a:t>
            </a:r>
            <a:r>
              <a:rPr lang="en-US" dirty="0" smtClean="0"/>
              <a:t> en el </a:t>
            </a:r>
            <a:r>
              <a:rPr lang="en-US" dirty="0" err="1" smtClean="0"/>
              <a:t>tipo</a:t>
            </a:r>
            <a:r>
              <a:rPr lang="en-US" dirty="0" smtClean="0"/>
              <a:t> de </a:t>
            </a:r>
            <a:r>
              <a:rPr lang="en-US" dirty="0" err="1" smtClean="0"/>
              <a:t>ciencia</a:t>
            </a:r>
            <a:r>
              <a:rPr lang="en-US" dirty="0" smtClean="0"/>
              <a:t> </a:t>
            </a:r>
            <a:r>
              <a:rPr lang="en-US" dirty="0" err="1" smtClean="0"/>
              <a:t>que</a:t>
            </a:r>
            <a:r>
              <a:rPr lang="en-US" dirty="0" smtClean="0"/>
              <a:t> he </a:t>
            </a:r>
            <a:r>
              <a:rPr lang="en-US" dirty="0" err="1" smtClean="0"/>
              <a:t>estado</a:t>
            </a:r>
            <a:r>
              <a:rPr lang="en-US" dirty="0" smtClean="0"/>
              <a:t> </a:t>
            </a:r>
            <a:r>
              <a:rPr lang="en-US" dirty="0" err="1" smtClean="0"/>
              <a:t>contruyendo</a:t>
            </a:r>
            <a:r>
              <a:rPr lang="en-US" dirty="0" smtClean="0"/>
              <a:t> </a:t>
            </a:r>
            <a:r>
              <a:rPr lang="en-US" dirty="0" err="1" smtClean="0"/>
              <a:t>ahora</a:t>
            </a:r>
            <a:r>
              <a:rPr lang="en-US" dirty="0" smtClean="0"/>
              <a:t> </a:t>
            </a:r>
            <a:r>
              <a:rPr lang="en-US" dirty="0" err="1" smtClean="0"/>
              <a:t>por</a:t>
            </a:r>
            <a:r>
              <a:rPr lang="en-US" dirty="0" smtClean="0"/>
              <a:t> </a:t>
            </a:r>
            <a:r>
              <a:rPr lang="en-US" dirty="0" err="1" smtClean="0"/>
              <a:t>cerca</a:t>
            </a:r>
            <a:r>
              <a:rPr lang="en-US" dirty="0" smtClean="0"/>
              <a:t> de 20 </a:t>
            </a:r>
            <a:r>
              <a:rPr lang="en-US" dirty="0" err="1" smtClean="0"/>
              <a:t>años</a:t>
            </a:r>
            <a:r>
              <a:rPr lang="en-US" dirty="0" smtClean="0"/>
              <a:t> </a:t>
            </a:r>
            <a:r>
              <a:rPr lang="en-US" dirty="0" err="1" smtClean="0"/>
              <a:t>fue</a:t>
            </a:r>
            <a:r>
              <a:rPr lang="en-US" dirty="0" smtClean="0"/>
              <a:t> la </a:t>
            </a:r>
            <a:r>
              <a:rPr lang="en-US" dirty="0" err="1" smtClean="0"/>
              <a:t>pregunta</a:t>
            </a:r>
            <a:r>
              <a:rPr lang="en-US" dirty="0" smtClean="0"/>
              <a:t>, </a:t>
            </a:r>
            <a:r>
              <a:rPr lang="en-US" dirty="0" err="1" smtClean="0"/>
              <a:t>si</a:t>
            </a:r>
            <a:r>
              <a:rPr lang="en-US" dirty="0" smtClean="0"/>
              <a:t> </a:t>
            </a:r>
            <a:r>
              <a:rPr lang="en-US" dirty="0" err="1" smtClean="0"/>
              <a:t>las</a:t>
            </a:r>
            <a:r>
              <a:rPr lang="en-US" dirty="0" smtClean="0"/>
              <a:t> </a:t>
            </a:r>
            <a:r>
              <a:rPr lang="en-US" dirty="0" err="1" smtClean="0"/>
              <a:t>ecuaciones</a:t>
            </a:r>
            <a:r>
              <a:rPr lang="en-US" dirty="0" smtClean="0"/>
              <a:t> </a:t>
            </a:r>
            <a:r>
              <a:rPr lang="en-US" dirty="0" err="1" smtClean="0"/>
              <a:t>matemáticas</a:t>
            </a:r>
            <a:r>
              <a:rPr lang="en-US" dirty="0" smtClean="0"/>
              <a:t> no </a:t>
            </a:r>
            <a:r>
              <a:rPr lang="en-US" dirty="0" err="1" smtClean="0"/>
              <a:t>nos</a:t>
            </a:r>
            <a:r>
              <a:rPr lang="en-US" dirty="0" smtClean="0"/>
              <a:t> </a:t>
            </a:r>
            <a:r>
              <a:rPr lang="en-US" dirty="0" err="1" smtClean="0"/>
              <a:t>ayudan</a:t>
            </a:r>
            <a:r>
              <a:rPr lang="en-US" dirty="0" smtClean="0"/>
              <a:t> a </a:t>
            </a:r>
            <a:r>
              <a:rPr lang="en-US" dirty="0" err="1" smtClean="0"/>
              <a:t>progresar</a:t>
            </a:r>
            <a:r>
              <a:rPr lang="en-US" dirty="0" smtClean="0"/>
              <a:t> en </a:t>
            </a:r>
            <a:r>
              <a:rPr lang="en-US" dirty="0" err="1" smtClean="0"/>
              <a:t>nuestro</a:t>
            </a:r>
            <a:r>
              <a:rPr lang="en-US" dirty="0" smtClean="0"/>
              <a:t> </a:t>
            </a:r>
            <a:r>
              <a:rPr lang="en-US" dirty="0" err="1" smtClean="0"/>
              <a:t>entendimiento</a:t>
            </a:r>
            <a:r>
              <a:rPr lang="en-US" dirty="0" smtClean="0"/>
              <a:t> de los </a:t>
            </a:r>
            <a:r>
              <a:rPr lang="en-US" dirty="0" err="1" smtClean="0"/>
              <a:t>fenómenos</a:t>
            </a:r>
            <a:r>
              <a:rPr lang="en-US" dirty="0" smtClean="0"/>
              <a:t> </a:t>
            </a:r>
            <a:r>
              <a:rPr lang="en-US" dirty="0" err="1" smtClean="0"/>
              <a:t>naturales</a:t>
            </a:r>
            <a:r>
              <a:rPr lang="en-US" dirty="0" smtClean="0"/>
              <a:t> </a:t>
            </a:r>
            <a:r>
              <a:rPr lang="en-US" dirty="0" err="1" smtClean="0"/>
              <a:t>complejos</a:t>
            </a:r>
            <a:r>
              <a:rPr lang="en-US" dirty="0" smtClean="0"/>
              <a:t> del </a:t>
            </a:r>
            <a:r>
              <a:rPr lang="en-US" dirty="0" err="1" smtClean="0"/>
              <a:t>mundo</a:t>
            </a:r>
            <a:r>
              <a:rPr lang="en-US" dirty="0" smtClean="0"/>
              <a:t>, ¿</a:t>
            </a:r>
            <a:r>
              <a:rPr lang="en-US" dirty="0" err="1" smtClean="0"/>
              <a:t>cómo</a:t>
            </a:r>
            <a:r>
              <a:rPr lang="en-US" dirty="0" smtClean="0"/>
              <a:t> </a:t>
            </a:r>
            <a:r>
              <a:rPr lang="en-US" dirty="0" err="1" smtClean="0"/>
              <a:t>entonces</a:t>
            </a:r>
            <a:r>
              <a:rPr lang="en-US" dirty="0" smtClean="0"/>
              <a:t> </a:t>
            </a:r>
            <a:r>
              <a:rPr lang="en-US" dirty="0" err="1" smtClean="0"/>
              <a:t>podemos</a:t>
            </a:r>
            <a:r>
              <a:rPr lang="en-US" dirty="0" smtClean="0"/>
              <a:t> </a:t>
            </a:r>
            <a:r>
              <a:rPr lang="en-US" dirty="0" err="1" smtClean="0"/>
              <a:t>progresar</a:t>
            </a:r>
            <a:r>
              <a:rPr lang="en-US" dirty="0" smtClean="0"/>
              <a:t>?</a:t>
            </a:r>
          </a:p>
          <a:p>
            <a:pPr marL="0" indent="0" algn="r">
              <a:buFont typeface="Arial" pitchFamily="34" charset="0"/>
              <a:buNone/>
            </a:pPr>
            <a:r>
              <a:rPr lang="en-US" dirty="0" smtClean="0">
                <a:hlinkClick r:id="rId2"/>
              </a:rPr>
              <a:t>Stephen Wolfram</a:t>
            </a:r>
            <a:endParaRPr lang="en-US" dirty="0"/>
          </a:p>
        </p:txBody>
      </p:sp>
    </p:spTree>
    <p:extLst>
      <p:ext uri="{BB962C8B-B14F-4D97-AF65-F5344CB8AC3E}">
        <p14:creationId xmlns:p14="http://schemas.microsoft.com/office/powerpoint/2010/main" val="31873065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dirty="0" smtClean="0"/>
              <a:t>Cómo corren estos programas?</a:t>
            </a:r>
            <a:endParaRPr lang="es-CO" dirty="0"/>
          </a:p>
        </p:txBody>
      </p:sp>
      <p:sp>
        <p:nvSpPr>
          <p:cNvPr id="3" name="2 Marcador de contenido"/>
          <p:cNvSpPr>
            <a:spLocks noGrp="1"/>
          </p:cNvSpPr>
          <p:nvPr>
            <p:ph sz="quarter" idx="13"/>
          </p:nvPr>
        </p:nvSpPr>
        <p:spPr/>
        <p:txBody>
          <a:bodyPr/>
          <a:lstStyle/>
          <a:p>
            <a:r>
              <a:rPr lang="es-CO" dirty="0" smtClean="0"/>
              <a:t>Máquina virtual de Linux (</a:t>
            </a:r>
            <a:r>
              <a:rPr lang="es-CO" dirty="0" err="1" smtClean="0"/>
              <a:t>CentOS</a:t>
            </a:r>
            <a:r>
              <a:rPr lang="es-CO" dirty="0" smtClean="0"/>
              <a:t>)</a:t>
            </a:r>
            <a:endParaRPr lang="es-CO"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5294" y="2060848"/>
            <a:ext cx="6768752" cy="3809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15470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dirty="0" smtClean="0"/>
              <a:t>conclusiones</a:t>
            </a:r>
            <a:endParaRPr lang="es-CO" dirty="0"/>
          </a:p>
        </p:txBody>
      </p:sp>
      <p:sp>
        <p:nvSpPr>
          <p:cNvPr id="3" name="2 Marcador de contenido"/>
          <p:cNvSpPr>
            <a:spLocks noGrp="1"/>
          </p:cNvSpPr>
          <p:nvPr>
            <p:ph sz="quarter" idx="13"/>
          </p:nvPr>
        </p:nvSpPr>
        <p:spPr/>
        <p:txBody>
          <a:bodyPr/>
          <a:lstStyle/>
          <a:p>
            <a:endParaRPr lang="es-CO"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628798"/>
            <a:ext cx="6794527" cy="4246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59653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dirty="0" smtClean="0"/>
              <a:t>Preguntas / discusión</a:t>
            </a:r>
            <a:endParaRPr lang="es-CO"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1556793"/>
            <a:ext cx="1587062"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3347864" y="1556792"/>
            <a:ext cx="4752528" cy="707886"/>
          </a:xfrm>
          <a:prstGeom prst="rect">
            <a:avLst/>
          </a:prstGeom>
          <a:solidFill>
            <a:srgbClr val="00B050"/>
          </a:solidFill>
        </p:spPr>
        <p:txBody>
          <a:bodyPr wrap="square" rtlCol="0">
            <a:spAutoFit/>
          </a:bodyPr>
          <a:lstStyle/>
          <a:p>
            <a:pPr algn="just"/>
            <a:r>
              <a:rPr lang="en-US" sz="2000" dirty="0" smtClean="0"/>
              <a:t>Truth</a:t>
            </a:r>
            <a:r>
              <a:rPr lang="en-US" sz="2000" dirty="0"/>
              <a:t> is much too complicated to allow anything but approximations.</a:t>
            </a:r>
            <a:endParaRPr lang="es-CO" sz="2000" dirty="0"/>
          </a:p>
        </p:txBody>
      </p:sp>
      <p:sp>
        <p:nvSpPr>
          <p:cNvPr id="5" name="4 CuadroTexto"/>
          <p:cNvSpPr txBox="1"/>
          <p:nvPr/>
        </p:nvSpPr>
        <p:spPr>
          <a:xfrm>
            <a:off x="3347864" y="2314809"/>
            <a:ext cx="4752528" cy="707886"/>
          </a:xfrm>
          <a:prstGeom prst="rect">
            <a:avLst/>
          </a:prstGeom>
          <a:solidFill>
            <a:srgbClr val="00B050"/>
          </a:solidFill>
        </p:spPr>
        <p:txBody>
          <a:bodyPr wrap="square" rtlCol="0">
            <a:spAutoFit/>
          </a:bodyPr>
          <a:lstStyle/>
          <a:p>
            <a:r>
              <a:rPr lang="en-US" sz="2000" dirty="0"/>
              <a:t>In mathematics you don't understand things. You just get used to them.</a:t>
            </a:r>
            <a:endParaRPr lang="es-CO" sz="2000"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2704" y="3710691"/>
            <a:ext cx="1457688" cy="2065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CuadroTexto"/>
          <p:cNvSpPr txBox="1"/>
          <p:nvPr/>
        </p:nvSpPr>
        <p:spPr>
          <a:xfrm>
            <a:off x="1619672" y="3710691"/>
            <a:ext cx="4824536" cy="1323439"/>
          </a:xfrm>
          <a:prstGeom prst="rect">
            <a:avLst/>
          </a:prstGeom>
          <a:solidFill>
            <a:srgbClr val="00B050"/>
          </a:solidFill>
        </p:spPr>
        <p:txBody>
          <a:bodyPr wrap="square" rtlCol="0">
            <a:spAutoFit/>
          </a:bodyPr>
          <a:lstStyle/>
          <a:p>
            <a:r>
              <a:rPr lang="en-US" sz="2000" dirty="0"/>
              <a:t>Mathematics is a part of physics. Physics is an experimental science, a part of natural science. Mathematics is the part of physics where experiments are cheap.</a:t>
            </a:r>
            <a:endParaRPr lang="es-CO" sz="2000" dirty="0"/>
          </a:p>
        </p:txBody>
      </p:sp>
      <p:sp>
        <p:nvSpPr>
          <p:cNvPr id="7" name="6 CuadroTexto"/>
          <p:cNvSpPr txBox="1"/>
          <p:nvPr/>
        </p:nvSpPr>
        <p:spPr>
          <a:xfrm>
            <a:off x="3347864" y="3076593"/>
            <a:ext cx="1830950" cy="369332"/>
          </a:xfrm>
          <a:prstGeom prst="rect">
            <a:avLst/>
          </a:prstGeom>
          <a:noFill/>
        </p:spPr>
        <p:txBody>
          <a:bodyPr wrap="none" rtlCol="0">
            <a:spAutoFit/>
          </a:bodyPr>
          <a:lstStyle/>
          <a:p>
            <a:r>
              <a:rPr lang="es-CO" dirty="0" smtClean="0"/>
              <a:t>John von Neumann</a:t>
            </a:r>
            <a:endParaRPr lang="es-CO" dirty="0"/>
          </a:p>
        </p:txBody>
      </p:sp>
      <p:sp>
        <p:nvSpPr>
          <p:cNvPr id="10" name="9 CuadroTexto"/>
          <p:cNvSpPr txBox="1"/>
          <p:nvPr/>
        </p:nvSpPr>
        <p:spPr>
          <a:xfrm>
            <a:off x="1619672" y="5069448"/>
            <a:ext cx="4203395" cy="646331"/>
          </a:xfrm>
          <a:prstGeom prst="rect">
            <a:avLst/>
          </a:prstGeom>
          <a:noFill/>
        </p:spPr>
        <p:txBody>
          <a:bodyPr wrap="none" rtlCol="0">
            <a:spAutoFit/>
          </a:bodyPr>
          <a:lstStyle/>
          <a:p>
            <a:r>
              <a:rPr lang="es-CO" dirty="0" smtClean="0"/>
              <a:t>Vladimir </a:t>
            </a:r>
            <a:r>
              <a:rPr lang="es-CO" dirty="0" err="1" smtClean="0"/>
              <a:t>Arnold</a:t>
            </a:r>
            <a:r>
              <a:rPr lang="es-CO" dirty="0"/>
              <a:t>, </a:t>
            </a:r>
            <a:r>
              <a:rPr lang="es-CO" dirty="0" err="1"/>
              <a:t>On</a:t>
            </a:r>
            <a:r>
              <a:rPr lang="es-CO" dirty="0"/>
              <a:t> </a:t>
            </a:r>
            <a:r>
              <a:rPr lang="es-CO" dirty="0" err="1"/>
              <a:t>teaching</a:t>
            </a:r>
            <a:r>
              <a:rPr lang="es-CO" dirty="0"/>
              <a:t> </a:t>
            </a:r>
            <a:r>
              <a:rPr lang="es-CO" dirty="0" err="1" smtClean="0"/>
              <a:t>mathematics</a:t>
            </a:r>
            <a:r>
              <a:rPr lang="es-CO" dirty="0" smtClean="0"/>
              <a:t>, </a:t>
            </a:r>
          </a:p>
          <a:p>
            <a:r>
              <a:rPr lang="fr-FR" dirty="0"/>
              <a:t>Palais de Découverte in Paris on 7 March 1997.</a:t>
            </a:r>
            <a:endParaRPr lang="es-CO" dirty="0"/>
          </a:p>
        </p:txBody>
      </p:sp>
    </p:spTree>
    <p:extLst>
      <p:ext uri="{BB962C8B-B14F-4D97-AF65-F5344CB8AC3E}">
        <p14:creationId xmlns:p14="http://schemas.microsoft.com/office/powerpoint/2010/main" val="26101257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dirty="0" smtClean="0"/>
              <a:t>Prácticas de laboratorio computacional</a:t>
            </a:r>
            <a:endParaRPr lang="es-CO" dirty="0"/>
          </a:p>
        </p:txBody>
      </p:sp>
      <p:sp>
        <p:nvSpPr>
          <p:cNvPr id="3" name="2 Marcador de contenido"/>
          <p:cNvSpPr>
            <a:spLocks noGrp="1"/>
          </p:cNvSpPr>
          <p:nvPr>
            <p:ph sz="quarter" idx="13"/>
          </p:nvPr>
        </p:nvSpPr>
        <p:spPr/>
        <p:txBody>
          <a:bodyPr/>
          <a:lstStyle/>
          <a:p>
            <a:r>
              <a:rPr lang="es-CO" dirty="0" smtClean="0"/>
              <a:t>Sistemas operativos: fundamentos.</a:t>
            </a:r>
          </a:p>
          <a:p>
            <a:endParaRPr lang="es-CO"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060846"/>
            <a:ext cx="6455503" cy="381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20101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dirty="0" smtClean="0"/>
              <a:t>Prácticas de laboratorio computacional</a:t>
            </a:r>
            <a:endParaRPr lang="es-CO" dirty="0"/>
          </a:p>
        </p:txBody>
      </p:sp>
      <p:sp>
        <p:nvSpPr>
          <p:cNvPr id="3" name="2 Marcador de contenido"/>
          <p:cNvSpPr>
            <a:spLocks noGrp="1"/>
          </p:cNvSpPr>
          <p:nvPr>
            <p:ph sz="quarter" idx="13"/>
          </p:nvPr>
        </p:nvSpPr>
        <p:spPr/>
        <p:txBody>
          <a:bodyPr/>
          <a:lstStyle/>
          <a:p>
            <a:r>
              <a:rPr lang="es-CO" dirty="0" smtClean="0"/>
              <a:t>Linux: manejo de archivos e información</a:t>
            </a:r>
          </a:p>
          <a:p>
            <a:endParaRPr lang="es-CO"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7912" y="1988841"/>
            <a:ext cx="5904656" cy="3792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68773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dirty="0" smtClean="0"/>
              <a:t>Prácticas de laboratorio computacional</a:t>
            </a:r>
            <a:endParaRPr lang="es-CO" dirty="0"/>
          </a:p>
        </p:txBody>
      </p:sp>
      <p:sp>
        <p:nvSpPr>
          <p:cNvPr id="3" name="2 Marcador de contenido"/>
          <p:cNvSpPr>
            <a:spLocks noGrp="1"/>
          </p:cNvSpPr>
          <p:nvPr>
            <p:ph sz="quarter" idx="13"/>
          </p:nvPr>
        </p:nvSpPr>
        <p:spPr/>
        <p:txBody>
          <a:bodyPr/>
          <a:lstStyle/>
          <a:p>
            <a:r>
              <a:rPr lang="es-CO" dirty="0" smtClean="0"/>
              <a:t>Lenguajes para computación científica: FORTRAN</a:t>
            </a:r>
          </a:p>
          <a:p>
            <a:endParaRPr lang="es-CO"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947030"/>
            <a:ext cx="6768752" cy="3931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13412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dirty="0" smtClean="0"/>
              <a:t>ESTRUCTURA MOLECULAR</a:t>
            </a:r>
            <a:br>
              <a:rPr lang="es-CO" dirty="0" smtClean="0"/>
            </a:br>
            <a:r>
              <a:rPr lang="es-CO" sz="1600" dirty="0" smtClean="0"/>
              <a:t>Teorías de enlace químico</a:t>
            </a:r>
            <a:r>
              <a:rPr lang="es-CO" sz="1600" dirty="0"/>
              <a:t/>
            </a:r>
            <a:br>
              <a:rPr lang="es-CO" sz="1600" dirty="0"/>
            </a:br>
            <a:endParaRPr lang="es-CO" sz="1600" dirty="0"/>
          </a:p>
        </p:txBody>
      </p:sp>
      <p:sp>
        <p:nvSpPr>
          <p:cNvPr id="3" name="2 Marcador de contenido"/>
          <p:cNvSpPr>
            <a:spLocks noGrp="1"/>
          </p:cNvSpPr>
          <p:nvPr>
            <p:ph sz="quarter" idx="13"/>
          </p:nvPr>
        </p:nvSpPr>
        <p:spPr/>
        <p:txBody>
          <a:bodyPr>
            <a:normAutofit/>
          </a:bodyPr>
          <a:lstStyle/>
          <a:p>
            <a:r>
              <a:rPr lang="es-CO" sz="2000" b="1" dirty="0" smtClean="0">
                <a:solidFill>
                  <a:srgbClr val="FFFF00"/>
                </a:solidFill>
              </a:rPr>
              <a:t>Puntos de Lewis: </a:t>
            </a:r>
          </a:p>
          <a:p>
            <a:pPr marL="685800" lvl="1"/>
            <a:r>
              <a:rPr lang="es-CO" sz="2000" dirty="0" smtClean="0"/>
              <a:t>son una muy buena primera aproximación al enlace químico</a:t>
            </a:r>
          </a:p>
          <a:p>
            <a:pPr marL="685800" lvl="1"/>
            <a:r>
              <a:rPr lang="es-CO" sz="2000" dirty="0" smtClean="0"/>
              <a:t>conllevan a conceptos erróneos sobre la distribución de electrones de valencia, por ejemplo los pares electrónicos libres del N</a:t>
            </a:r>
            <a:r>
              <a:rPr lang="es-CO" sz="2000" baseline="-25000" dirty="0" smtClean="0"/>
              <a:t>2</a:t>
            </a:r>
          </a:p>
          <a:p>
            <a:pPr marL="685800" lvl="1"/>
            <a:r>
              <a:rPr lang="es-CO" sz="2000" dirty="0" smtClean="0"/>
              <a:t>los estudiantes encuentran dificultades cuando se dan cuenta que hay (muchas) excepciones a la regla del octeto.</a:t>
            </a:r>
          </a:p>
          <a:p>
            <a:r>
              <a:rPr lang="es-CO" sz="2000" dirty="0" smtClean="0"/>
              <a:t> </a:t>
            </a:r>
            <a:r>
              <a:rPr lang="es-CO" sz="2000" b="1" dirty="0" smtClean="0">
                <a:solidFill>
                  <a:srgbClr val="FFFF00"/>
                </a:solidFill>
              </a:rPr>
              <a:t>Repulsión de Pares Electrónicos de la Capa de Valencia (RPECV):</a:t>
            </a:r>
            <a:r>
              <a:rPr lang="es-CO" sz="2000" dirty="0" smtClean="0"/>
              <a:t> </a:t>
            </a:r>
          </a:p>
          <a:p>
            <a:pPr lvl="1"/>
            <a:r>
              <a:rPr lang="es-CO" sz="2000" dirty="0" smtClean="0"/>
              <a:t>Los estudiantes pueden tener una idea de estructuras moleculares </a:t>
            </a:r>
            <a:br>
              <a:rPr lang="es-CO" sz="2000" dirty="0" smtClean="0"/>
            </a:br>
            <a:r>
              <a:rPr lang="es-CO" sz="2000" dirty="0" smtClean="0"/>
              <a:t>3-dimensionales</a:t>
            </a:r>
          </a:p>
          <a:p>
            <a:pPr lvl="1"/>
            <a:r>
              <a:rPr lang="es-CO" sz="2000" dirty="0" smtClean="0"/>
              <a:t>Es una receta, se limita a dar una tabla de geometrías.</a:t>
            </a:r>
          </a:p>
        </p:txBody>
      </p:sp>
    </p:spTree>
    <p:extLst>
      <p:ext uri="{BB962C8B-B14F-4D97-AF65-F5344CB8AC3E}">
        <p14:creationId xmlns:p14="http://schemas.microsoft.com/office/powerpoint/2010/main" val="41731467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dirty="0" smtClean="0"/>
              <a:t>ESTRUCTURA MOLECULAR</a:t>
            </a:r>
            <a:br>
              <a:rPr lang="es-CO" dirty="0" smtClean="0"/>
            </a:br>
            <a:r>
              <a:rPr lang="es-CO" sz="1600" dirty="0" smtClean="0"/>
              <a:t>Teorías de enlace químico</a:t>
            </a:r>
            <a:r>
              <a:rPr lang="es-CO" sz="1600" dirty="0"/>
              <a:t/>
            </a:r>
            <a:br>
              <a:rPr lang="es-CO" sz="1600" dirty="0"/>
            </a:br>
            <a:endParaRPr lang="es-CO" sz="1600" dirty="0"/>
          </a:p>
        </p:txBody>
      </p:sp>
      <p:sp>
        <p:nvSpPr>
          <p:cNvPr id="3" name="2 Marcador de contenido"/>
          <p:cNvSpPr>
            <a:spLocks noGrp="1"/>
          </p:cNvSpPr>
          <p:nvPr>
            <p:ph sz="quarter" idx="13"/>
          </p:nvPr>
        </p:nvSpPr>
        <p:spPr/>
        <p:txBody>
          <a:bodyPr>
            <a:normAutofit fontScale="92500" lnSpcReduction="10000"/>
          </a:bodyPr>
          <a:lstStyle/>
          <a:p>
            <a:r>
              <a:rPr lang="es-CO" sz="2000" b="1" dirty="0" smtClean="0">
                <a:solidFill>
                  <a:srgbClr val="FFFF00"/>
                </a:solidFill>
              </a:rPr>
              <a:t>Teoría del Enlace de Valencia (TEV): </a:t>
            </a:r>
          </a:p>
          <a:p>
            <a:pPr marL="685800" lvl="1"/>
            <a:r>
              <a:rPr lang="es-CO" sz="2000" dirty="0" smtClean="0"/>
              <a:t>Explica la formación de enlaces químicos</a:t>
            </a:r>
          </a:p>
          <a:p>
            <a:pPr marL="685800" lvl="1"/>
            <a:r>
              <a:rPr lang="es-CO" sz="2000" dirty="0" smtClean="0"/>
              <a:t>Funciona muy bien a nivel de moléculas orgánicas</a:t>
            </a:r>
          </a:p>
          <a:p>
            <a:pPr marL="685800" lvl="1"/>
            <a:r>
              <a:rPr lang="es-CO" sz="2000" dirty="0" smtClean="0"/>
              <a:t>Lleva a predicciones incorrectas como los dos pares electrónicos del H</a:t>
            </a:r>
            <a:r>
              <a:rPr lang="es-CO" sz="2000" baseline="-25000" dirty="0" smtClean="0"/>
              <a:t>2</a:t>
            </a:r>
            <a:r>
              <a:rPr lang="es-CO" sz="2000" dirty="0" smtClean="0"/>
              <a:t>O</a:t>
            </a:r>
          </a:p>
          <a:p>
            <a:r>
              <a:rPr lang="es-CO" sz="2000" dirty="0" smtClean="0"/>
              <a:t> </a:t>
            </a:r>
            <a:r>
              <a:rPr lang="es-CO" sz="2000" b="1" dirty="0" smtClean="0">
                <a:solidFill>
                  <a:srgbClr val="FFFF00"/>
                </a:solidFill>
              </a:rPr>
              <a:t>Teoría de Orbital Molecular (TOM):</a:t>
            </a:r>
            <a:r>
              <a:rPr lang="es-CO" sz="2000" dirty="0" smtClean="0"/>
              <a:t> </a:t>
            </a:r>
          </a:p>
          <a:p>
            <a:pPr lvl="1"/>
            <a:r>
              <a:rPr lang="es-CO" sz="2000" dirty="0" smtClean="0"/>
              <a:t>Es la mejor teoría de enlace químico</a:t>
            </a:r>
          </a:p>
          <a:p>
            <a:pPr lvl="1"/>
            <a:r>
              <a:rPr lang="es-CO" sz="2000" dirty="0" smtClean="0"/>
              <a:t>Explica la formación de enlaces químicos a nivel fundamental (cuántico).</a:t>
            </a:r>
          </a:p>
          <a:p>
            <a:pPr lvl="1"/>
            <a:r>
              <a:rPr lang="es-CO" sz="2000" dirty="0" smtClean="0"/>
              <a:t>Corrige los errores de TEV.</a:t>
            </a:r>
          </a:p>
          <a:p>
            <a:pPr lvl="1"/>
            <a:r>
              <a:rPr lang="es-CO" sz="2000" dirty="0" smtClean="0"/>
              <a:t>Requiere de un alto grado de abstracción</a:t>
            </a:r>
          </a:p>
          <a:p>
            <a:pPr lvl="1"/>
            <a:r>
              <a:rPr lang="es-CO" sz="2000" dirty="0" smtClean="0"/>
              <a:t>Solo se estudian moléculas </a:t>
            </a:r>
            <a:r>
              <a:rPr lang="es-CO" sz="2000" dirty="0" err="1" smtClean="0"/>
              <a:t>diatómicas</a:t>
            </a:r>
            <a:r>
              <a:rPr lang="es-CO" sz="2000" dirty="0" smtClean="0"/>
              <a:t>.</a:t>
            </a:r>
          </a:p>
        </p:txBody>
      </p:sp>
    </p:spTree>
    <p:extLst>
      <p:ext uri="{BB962C8B-B14F-4D97-AF65-F5344CB8AC3E}">
        <p14:creationId xmlns:p14="http://schemas.microsoft.com/office/powerpoint/2010/main" val="13397649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404664"/>
            <a:ext cx="7924800" cy="1143000"/>
          </a:xfrm>
        </p:spPr>
        <p:txBody>
          <a:bodyPr/>
          <a:lstStyle/>
          <a:p>
            <a:pPr algn="ctr"/>
            <a:r>
              <a:rPr lang="es-CO" dirty="0" smtClean="0"/>
              <a:t>Cómo enseñar la teoría de orbital molecular en un curso de fisicoquímica </a:t>
            </a:r>
            <a:r>
              <a:rPr lang="es-CO" dirty="0" err="1" smtClean="0"/>
              <a:t>aL</a:t>
            </a:r>
            <a:r>
              <a:rPr lang="es-CO" dirty="0" smtClean="0"/>
              <a:t> nivel de pregrado?</a:t>
            </a:r>
            <a:endParaRPr lang="es-CO" dirty="0"/>
          </a:p>
        </p:txBody>
      </p:sp>
      <p:sp>
        <p:nvSpPr>
          <p:cNvPr id="3" name="2 Marcador de contenido"/>
          <p:cNvSpPr>
            <a:spLocks noGrp="1"/>
          </p:cNvSpPr>
          <p:nvPr>
            <p:ph sz="quarter" idx="13"/>
          </p:nvPr>
        </p:nvSpPr>
        <p:spPr/>
        <p:txBody>
          <a:bodyPr/>
          <a:lstStyle/>
          <a:p>
            <a:endParaRPr lang="es-CO" dirty="0" smtClean="0"/>
          </a:p>
          <a:p>
            <a:r>
              <a:rPr lang="es-CO" b="1" dirty="0" smtClean="0">
                <a:solidFill>
                  <a:srgbClr val="FFFF00"/>
                </a:solidFill>
              </a:rPr>
              <a:t>Consideraciones</a:t>
            </a:r>
            <a:r>
              <a:rPr lang="es-CO" b="1" dirty="0" smtClean="0"/>
              <a:t>: </a:t>
            </a:r>
          </a:p>
          <a:p>
            <a:pPr lvl="1"/>
            <a:r>
              <a:rPr lang="es-CO" dirty="0" smtClean="0"/>
              <a:t>Se deben emplear la TOM  para entender moléculas complejas: triatómicas, de interés biológico etc.</a:t>
            </a:r>
          </a:p>
          <a:p>
            <a:pPr lvl="1"/>
            <a:r>
              <a:rPr lang="es-CO" dirty="0" smtClean="0"/>
              <a:t>Los estudiantes ven otras materias y tienen intereses diferentes al de la química cuántica y computacional.</a:t>
            </a:r>
          </a:p>
          <a:p>
            <a:pPr lvl="1"/>
            <a:r>
              <a:rPr lang="es-CO" dirty="0" smtClean="0"/>
              <a:t>Los estudiantes de química deben ver la TOM como una herramienta de investigación que eventualmente utilizaran.</a:t>
            </a:r>
            <a:endParaRPr lang="es-CO" dirty="0"/>
          </a:p>
        </p:txBody>
      </p:sp>
    </p:spTree>
    <p:extLst>
      <p:ext uri="{BB962C8B-B14F-4D97-AF65-F5344CB8AC3E}">
        <p14:creationId xmlns:p14="http://schemas.microsoft.com/office/powerpoint/2010/main" val="1956639764"/>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te">
  <a:themeElements>
    <a:clrScheme name="Horizonte">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te">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te">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827</TotalTime>
  <Words>987</Words>
  <Application>Microsoft Office PowerPoint</Application>
  <PresentationFormat>Presentación en pantalla (4:3)</PresentationFormat>
  <Paragraphs>123</Paragraphs>
  <Slides>31</Slides>
  <Notes>4</Notes>
  <HiddenSlides>0</HiddenSlides>
  <MMClips>0</MMClips>
  <ScaleCrop>false</ScaleCrop>
  <HeadingPairs>
    <vt:vector size="4" baseType="variant">
      <vt:variant>
        <vt:lpstr>Tema</vt:lpstr>
      </vt:variant>
      <vt:variant>
        <vt:i4>1</vt:i4>
      </vt:variant>
      <vt:variant>
        <vt:lpstr>Títulos de diapositiva</vt:lpstr>
      </vt:variant>
      <vt:variant>
        <vt:i4>31</vt:i4>
      </vt:variant>
    </vt:vector>
  </HeadingPairs>
  <TitlesOfParts>
    <vt:vector size="32" baseType="lpstr">
      <vt:lpstr>Horizonte</vt:lpstr>
      <vt:lpstr>Empleo de programas y paquetes computacionales en la enseñanza de la fIsicoquímica </vt:lpstr>
      <vt:lpstr>Fisicoquímica en Icesi</vt:lpstr>
      <vt:lpstr>Cómo corren estos programas?</vt:lpstr>
      <vt:lpstr>Prácticas de laboratorio computacional</vt:lpstr>
      <vt:lpstr>Prácticas de laboratorio computacional</vt:lpstr>
      <vt:lpstr>Prácticas de laboratorio computacional</vt:lpstr>
      <vt:lpstr>ESTRUCTURA MOLECULAR Teorías de enlace químico </vt:lpstr>
      <vt:lpstr>ESTRUCTURA MOLECULAR Teorías de enlace químico </vt:lpstr>
      <vt:lpstr>Cómo enseñar la teoría de orbital molecular en un curso de fisicoquímica aL nivel de pregrado?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SIN EMBARGo…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Planes a implementar</vt:lpstr>
      <vt:lpstr>Planes a implementar</vt:lpstr>
      <vt:lpstr>Planes a implementar</vt:lpstr>
      <vt:lpstr>conclusiones</vt:lpstr>
      <vt:lpstr>conclusiones</vt:lpstr>
      <vt:lpstr>Preguntas / discusión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Empleo de programas y paquetes computacionales en la enseñanza de la físico-química</dc:title>
  <dc:creator>icesiadmin</dc:creator>
  <cp:lastModifiedBy>ACOFACIEN</cp:lastModifiedBy>
  <cp:revision>32</cp:revision>
  <dcterms:created xsi:type="dcterms:W3CDTF">2013-06-04T13:25:27Z</dcterms:created>
  <dcterms:modified xsi:type="dcterms:W3CDTF">2013-06-06T18:16:36Z</dcterms:modified>
</cp:coreProperties>
</file>