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60" r:id="rId5"/>
    <p:sldId id="273" r:id="rId6"/>
    <p:sldId id="261" r:id="rId7"/>
    <p:sldId id="303" r:id="rId8"/>
    <p:sldId id="304" r:id="rId9"/>
    <p:sldId id="275" r:id="rId10"/>
    <p:sldId id="307" r:id="rId11"/>
    <p:sldId id="279" r:id="rId12"/>
    <p:sldId id="278" r:id="rId13"/>
    <p:sldId id="306" r:id="rId14"/>
    <p:sldId id="316" r:id="rId15"/>
    <p:sldId id="313" r:id="rId16"/>
    <p:sldId id="314" r:id="rId17"/>
    <p:sldId id="298" r:id="rId1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FF99"/>
    <a:srgbClr val="FF9966"/>
    <a:srgbClr val="FFE38B"/>
    <a:srgbClr val="CCFF99"/>
    <a:srgbClr val="002E3E"/>
    <a:srgbClr val="850915"/>
    <a:srgbClr val="A55B23"/>
    <a:srgbClr val="458377"/>
    <a:srgbClr val="770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5" autoAdjust="0"/>
    <p:restoredTop sz="94660"/>
  </p:normalViewPr>
  <p:slideViewPr>
    <p:cSldViewPr>
      <p:cViewPr>
        <p:scale>
          <a:sx n="70" d="100"/>
          <a:sy n="70" d="100"/>
        </p:scale>
        <p:origin x="-2364" y="-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765BF-7EEE-453F-BEDE-1BF3279393FD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4EBF413-6D9B-4D5C-846C-2D35B571FA1D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4800" dirty="0" smtClean="0">
              <a:latin typeface="Franklin Gothic Book" pitchFamily="34" charset="0"/>
            </a:rPr>
            <a:t>Diseñar estrategias</a:t>
          </a:r>
          <a:endParaRPr lang="es-ES" sz="4800" dirty="0">
            <a:latin typeface="Franklin Gothic Book" pitchFamily="34" charset="0"/>
          </a:endParaRPr>
        </a:p>
      </dgm:t>
    </dgm:pt>
    <dgm:pt modelId="{D0C06B45-63BC-4A6E-B1AF-7904D69A19DE}" type="parTrans" cxnId="{E4D9DFF6-7901-4107-9EB7-E1828D2A9B8C}">
      <dgm:prSet/>
      <dgm:spPr/>
      <dgm:t>
        <a:bodyPr/>
        <a:lstStyle/>
        <a:p>
          <a:endParaRPr lang="es-ES" sz="1600">
            <a:latin typeface="Franklin Gothic Book" pitchFamily="34" charset="0"/>
          </a:endParaRPr>
        </a:p>
      </dgm:t>
    </dgm:pt>
    <dgm:pt modelId="{C2B2C87F-514F-457E-8FE6-3751A675492D}" type="sibTrans" cxnId="{E4D9DFF6-7901-4107-9EB7-E1828D2A9B8C}">
      <dgm:prSet/>
      <dgm:spPr/>
      <dgm:t>
        <a:bodyPr/>
        <a:lstStyle/>
        <a:p>
          <a:endParaRPr lang="es-ES" sz="1600">
            <a:latin typeface="Franklin Gothic Book" pitchFamily="34" charset="0"/>
          </a:endParaRPr>
        </a:p>
      </dgm:t>
    </dgm:pt>
    <dgm:pt modelId="{69E9A736-EE66-48D1-A3CF-42E12F3A5798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2400" dirty="0" smtClean="0">
              <a:latin typeface="Franklin Gothic Book" pitchFamily="34" charset="0"/>
            </a:rPr>
            <a:t>Más flexibles</a:t>
          </a:r>
          <a:endParaRPr lang="es-ES" sz="2400" dirty="0">
            <a:latin typeface="Franklin Gothic Book" pitchFamily="34" charset="0"/>
          </a:endParaRPr>
        </a:p>
      </dgm:t>
    </dgm:pt>
    <dgm:pt modelId="{834DB971-A4A3-44A5-A8F6-AFE8DCB473D0}" type="parTrans" cxnId="{6B52DC48-9E4D-4CB4-AA58-3233502D509F}">
      <dgm:prSet/>
      <dgm:spPr/>
      <dgm:t>
        <a:bodyPr/>
        <a:lstStyle/>
        <a:p>
          <a:endParaRPr lang="es-ES" sz="1600">
            <a:latin typeface="Franklin Gothic Book" pitchFamily="34" charset="0"/>
          </a:endParaRPr>
        </a:p>
      </dgm:t>
    </dgm:pt>
    <dgm:pt modelId="{421F819B-07CD-4C1F-AE52-A569E3863C8D}" type="sibTrans" cxnId="{6B52DC48-9E4D-4CB4-AA58-3233502D509F}">
      <dgm:prSet/>
      <dgm:spPr/>
      <dgm:t>
        <a:bodyPr/>
        <a:lstStyle/>
        <a:p>
          <a:endParaRPr lang="es-ES" sz="1600">
            <a:latin typeface="Franklin Gothic Book" pitchFamily="34" charset="0"/>
          </a:endParaRPr>
        </a:p>
      </dgm:t>
    </dgm:pt>
    <dgm:pt modelId="{62453707-BEF2-4C0A-BD97-B4C541D57D2A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2400" dirty="0" smtClean="0">
              <a:latin typeface="Franklin Gothic Book" pitchFamily="34" charset="0"/>
            </a:rPr>
            <a:t>Diálogo</a:t>
          </a:r>
          <a:endParaRPr lang="es-ES" sz="2400" dirty="0">
            <a:latin typeface="Franklin Gothic Book" pitchFamily="34" charset="0"/>
          </a:endParaRPr>
        </a:p>
      </dgm:t>
    </dgm:pt>
    <dgm:pt modelId="{19EB3513-D1D5-430D-8E6F-1613CE4235DB}" type="parTrans" cxnId="{C808A837-7245-4F8A-960E-48E1154EA376}">
      <dgm:prSet/>
      <dgm:spPr/>
      <dgm:t>
        <a:bodyPr/>
        <a:lstStyle/>
        <a:p>
          <a:endParaRPr lang="es-ES" sz="1600">
            <a:latin typeface="Franklin Gothic Book" pitchFamily="34" charset="0"/>
          </a:endParaRPr>
        </a:p>
      </dgm:t>
    </dgm:pt>
    <dgm:pt modelId="{BEA4B49C-00C6-457F-9C68-D730AA724A1C}" type="sibTrans" cxnId="{C808A837-7245-4F8A-960E-48E1154EA376}">
      <dgm:prSet/>
      <dgm:spPr/>
      <dgm:t>
        <a:bodyPr/>
        <a:lstStyle/>
        <a:p>
          <a:endParaRPr lang="es-ES" sz="1600">
            <a:latin typeface="Franklin Gothic Book" pitchFamily="34" charset="0"/>
          </a:endParaRPr>
        </a:p>
      </dgm:t>
    </dgm:pt>
    <dgm:pt modelId="{CAA6847C-5828-4CA6-BE2C-38714AB5FE84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S" sz="2400" dirty="0" smtClean="0">
              <a:latin typeface="Franklin Gothic Book" pitchFamily="34" charset="0"/>
            </a:rPr>
            <a:t>Ágil</a:t>
          </a:r>
          <a:endParaRPr lang="es-ES" sz="2400" dirty="0">
            <a:latin typeface="Franklin Gothic Book" pitchFamily="34" charset="0"/>
          </a:endParaRPr>
        </a:p>
      </dgm:t>
    </dgm:pt>
    <dgm:pt modelId="{EDFB47A8-E8D3-40C0-97DF-A6151A4A6DFB}" type="parTrans" cxnId="{49EAA718-B4B3-4642-AA35-D0E02A64C9BA}">
      <dgm:prSet/>
      <dgm:spPr/>
      <dgm:t>
        <a:bodyPr/>
        <a:lstStyle/>
        <a:p>
          <a:endParaRPr lang="es-ES" sz="1600">
            <a:latin typeface="Franklin Gothic Book" pitchFamily="34" charset="0"/>
          </a:endParaRPr>
        </a:p>
      </dgm:t>
    </dgm:pt>
    <dgm:pt modelId="{D1A01543-5DF4-4C2D-8C05-FC0C657FA1F4}" type="sibTrans" cxnId="{49EAA718-B4B3-4642-AA35-D0E02A64C9BA}">
      <dgm:prSet/>
      <dgm:spPr/>
      <dgm:t>
        <a:bodyPr/>
        <a:lstStyle/>
        <a:p>
          <a:endParaRPr lang="es-ES" sz="1600">
            <a:latin typeface="Franklin Gothic Book" pitchFamily="34" charset="0"/>
          </a:endParaRPr>
        </a:p>
      </dgm:t>
    </dgm:pt>
    <dgm:pt modelId="{31310EF8-601C-4411-8D52-6341AB605DBB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S" sz="2400" dirty="0" smtClean="0">
              <a:latin typeface="Franklin Gothic Book" pitchFamily="34" charset="0"/>
            </a:rPr>
            <a:t>Más personales</a:t>
          </a:r>
          <a:endParaRPr lang="es-ES" sz="2400" dirty="0">
            <a:latin typeface="Franklin Gothic Book" pitchFamily="34" charset="0"/>
          </a:endParaRPr>
        </a:p>
      </dgm:t>
    </dgm:pt>
    <dgm:pt modelId="{863F3AA1-BF7B-4AC3-A462-3D780100D4EB}" type="parTrans" cxnId="{788F7F47-1E4C-4251-B724-D1F6A7361F17}">
      <dgm:prSet/>
      <dgm:spPr/>
      <dgm:t>
        <a:bodyPr/>
        <a:lstStyle/>
        <a:p>
          <a:endParaRPr lang="es-ES" sz="1600">
            <a:latin typeface="Franklin Gothic Book" pitchFamily="34" charset="0"/>
          </a:endParaRPr>
        </a:p>
      </dgm:t>
    </dgm:pt>
    <dgm:pt modelId="{2AC1625C-76D5-49F7-A979-A9529584EC67}" type="sibTrans" cxnId="{788F7F47-1E4C-4251-B724-D1F6A7361F17}">
      <dgm:prSet/>
      <dgm:spPr/>
      <dgm:t>
        <a:bodyPr/>
        <a:lstStyle/>
        <a:p>
          <a:endParaRPr lang="es-ES" sz="1600">
            <a:latin typeface="Franklin Gothic Book" pitchFamily="34" charset="0"/>
          </a:endParaRPr>
        </a:p>
      </dgm:t>
    </dgm:pt>
    <dgm:pt modelId="{8458EB9F-5D20-4472-82B3-900434C2F7F8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2400" dirty="0" smtClean="0">
              <a:latin typeface="Franklin Gothic Book" pitchFamily="34" charset="0"/>
            </a:rPr>
            <a:t>Oportuno</a:t>
          </a:r>
          <a:endParaRPr lang="es-ES" sz="2400" dirty="0">
            <a:latin typeface="Franklin Gothic Book" pitchFamily="34" charset="0"/>
          </a:endParaRPr>
        </a:p>
      </dgm:t>
    </dgm:pt>
    <dgm:pt modelId="{778C815A-DD74-47FB-8814-296341879EB9}" type="parTrans" cxnId="{4CC71665-53DE-47A2-9268-578164D45110}">
      <dgm:prSet/>
      <dgm:spPr/>
      <dgm:t>
        <a:bodyPr/>
        <a:lstStyle/>
        <a:p>
          <a:endParaRPr lang="es-ES" sz="1600">
            <a:latin typeface="Franklin Gothic Book" pitchFamily="34" charset="0"/>
          </a:endParaRPr>
        </a:p>
      </dgm:t>
    </dgm:pt>
    <dgm:pt modelId="{0FA7DFF1-3071-492C-B21B-0D6749F2A85E}" type="sibTrans" cxnId="{4CC71665-53DE-47A2-9268-578164D45110}">
      <dgm:prSet/>
      <dgm:spPr/>
      <dgm:t>
        <a:bodyPr/>
        <a:lstStyle/>
        <a:p>
          <a:endParaRPr lang="es-ES" sz="1600">
            <a:latin typeface="Franklin Gothic Book" pitchFamily="34" charset="0"/>
          </a:endParaRPr>
        </a:p>
      </dgm:t>
    </dgm:pt>
    <dgm:pt modelId="{9A436666-C001-4CD9-ACBC-2560C951E336}" type="pres">
      <dgm:prSet presAssocID="{A73765BF-7EEE-453F-BEDE-1BF3279393F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8BF65D-A0CA-47E7-96F4-DF614169AE87}" type="pres">
      <dgm:prSet presAssocID="{74EBF413-6D9B-4D5C-846C-2D35B571FA1D}" presName="vertOne" presStyleCnt="0"/>
      <dgm:spPr/>
    </dgm:pt>
    <dgm:pt modelId="{761EEBC7-EAF9-4CBB-9EED-AA0BEC299D47}" type="pres">
      <dgm:prSet presAssocID="{74EBF413-6D9B-4D5C-846C-2D35B571FA1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6BE36E-2341-401C-89AA-12FB1877E281}" type="pres">
      <dgm:prSet presAssocID="{74EBF413-6D9B-4D5C-846C-2D35B571FA1D}" presName="parTransOne" presStyleCnt="0"/>
      <dgm:spPr/>
    </dgm:pt>
    <dgm:pt modelId="{E3317ED5-790D-416F-BF1F-39E7C8DE81EE}" type="pres">
      <dgm:prSet presAssocID="{74EBF413-6D9B-4D5C-846C-2D35B571FA1D}" presName="horzOne" presStyleCnt="0"/>
      <dgm:spPr/>
    </dgm:pt>
    <dgm:pt modelId="{A8F96F92-0757-494C-AF2D-6FEFDA6F4964}" type="pres">
      <dgm:prSet presAssocID="{69E9A736-EE66-48D1-A3CF-42E12F3A5798}" presName="vertTwo" presStyleCnt="0"/>
      <dgm:spPr/>
    </dgm:pt>
    <dgm:pt modelId="{1A5C82E3-3661-49BD-A979-A31D8C775746}" type="pres">
      <dgm:prSet presAssocID="{69E9A736-EE66-48D1-A3CF-42E12F3A579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F6980D-0273-4B82-B095-9FD7B866BD22}" type="pres">
      <dgm:prSet presAssocID="{69E9A736-EE66-48D1-A3CF-42E12F3A5798}" presName="parTransTwo" presStyleCnt="0"/>
      <dgm:spPr/>
    </dgm:pt>
    <dgm:pt modelId="{4A88678D-5165-4D3E-AB09-180E426BD8BA}" type="pres">
      <dgm:prSet presAssocID="{69E9A736-EE66-48D1-A3CF-42E12F3A5798}" presName="horzTwo" presStyleCnt="0"/>
      <dgm:spPr/>
    </dgm:pt>
    <dgm:pt modelId="{1BAAB705-5E3D-480C-98EA-188729974248}" type="pres">
      <dgm:prSet presAssocID="{62453707-BEF2-4C0A-BD97-B4C541D57D2A}" presName="vertThree" presStyleCnt="0"/>
      <dgm:spPr/>
    </dgm:pt>
    <dgm:pt modelId="{3AEEAD7C-F2AF-4151-8758-8CB4C103CEF0}" type="pres">
      <dgm:prSet presAssocID="{62453707-BEF2-4C0A-BD97-B4C541D57D2A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01BB4B-2F43-42D1-BDBD-C692ECC07BF6}" type="pres">
      <dgm:prSet presAssocID="{62453707-BEF2-4C0A-BD97-B4C541D57D2A}" presName="horzThree" presStyleCnt="0"/>
      <dgm:spPr/>
    </dgm:pt>
    <dgm:pt modelId="{9149AB58-4B3E-451F-BE83-17766858AAC9}" type="pres">
      <dgm:prSet presAssocID="{BEA4B49C-00C6-457F-9C68-D730AA724A1C}" presName="sibSpaceThree" presStyleCnt="0"/>
      <dgm:spPr/>
    </dgm:pt>
    <dgm:pt modelId="{926AC31A-06B3-4FB7-BE42-4C63899191C0}" type="pres">
      <dgm:prSet presAssocID="{CAA6847C-5828-4CA6-BE2C-38714AB5FE84}" presName="vertThree" presStyleCnt="0"/>
      <dgm:spPr/>
    </dgm:pt>
    <dgm:pt modelId="{9E70CBC2-D523-498A-95E8-E871D957D413}" type="pres">
      <dgm:prSet presAssocID="{CAA6847C-5828-4CA6-BE2C-38714AB5FE84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475595-9B46-48B3-ADAB-1B6E640F86BA}" type="pres">
      <dgm:prSet presAssocID="{CAA6847C-5828-4CA6-BE2C-38714AB5FE84}" presName="horzThree" presStyleCnt="0"/>
      <dgm:spPr/>
    </dgm:pt>
    <dgm:pt modelId="{AAC6A485-31D6-4327-B90F-9D5E404E0DBE}" type="pres">
      <dgm:prSet presAssocID="{421F819B-07CD-4C1F-AE52-A569E3863C8D}" presName="sibSpaceTwo" presStyleCnt="0"/>
      <dgm:spPr/>
    </dgm:pt>
    <dgm:pt modelId="{EC3EEAB0-140D-40DB-BA6D-92E87B8258A3}" type="pres">
      <dgm:prSet presAssocID="{31310EF8-601C-4411-8D52-6341AB605DBB}" presName="vertTwo" presStyleCnt="0"/>
      <dgm:spPr/>
    </dgm:pt>
    <dgm:pt modelId="{CE13200D-40FA-46C4-AA00-C1C15D4CC7C4}" type="pres">
      <dgm:prSet presAssocID="{31310EF8-601C-4411-8D52-6341AB605DB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041F23-7250-4C24-862D-C44EE650042E}" type="pres">
      <dgm:prSet presAssocID="{31310EF8-601C-4411-8D52-6341AB605DBB}" presName="parTransTwo" presStyleCnt="0"/>
      <dgm:spPr/>
    </dgm:pt>
    <dgm:pt modelId="{4AB7CA93-1C8C-40EA-ABB5-4B76903404A6}" type="pres">
      <dgm:prSet presAssocID="{31310EF8-601C-4411-8D52-6341AB605DBB}" presName="horzTwo" presStyleCnt="0"/>
      <dgm:spPr/>
    </dgm:pt>
    <dgm:pt modelId="{1618A8FE-5504-47CD-89A7-2F7BF802916D}" type="pres">
      <dgm:prSet presAssocID="{8458EB9F-5D20-4472-82B3-900434C2F7F8}" presName="vertThree" presStyleCnt="0"/>
      <dgm:spPr/>
    </dgm:pt>
    <dgm:pt modelId="{D9A24966-A7B1-4EEF-8E94-3A78A2CD34A7}" type="pres">
      <dgm:prSet presAssocID="{8458EB9F-5D20-4472-82B3-900434C2F7F8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3260F-849E-4D84-AF01-53EE40180166}" type="pres">
      <dgm:prSet presAssocID="{8458EB9F-5D20-4472-82B3-900434C2F7F8}" presName="horzThree" presStyleCnt="0"/>
      <dgm:spPr/>
    </dgm:pt>
  </dgm:ptLst>
  <dgm:cxnLst>
    <dgm:cxn modelId="{C808A837-7245-4F8A-960E-48E1154EA376}" srcId="{69E9A736-EE66-48D1-A3CF-42E12F3A5798}" destId="{62453707-BEF2-4C0A-BD97-B4C541D57D2A}" srcOrd="0" destOrd="0" parTransId="{19EB3513-D1D5-430D-8E6F-1613CE4235DB}" sibTransId="{BEA4B49C-00C6-457F-9C68-D730AA724A1C}"/>
    <dgm:cxn modelId="{EBDDE379-90A4-4291-A07D-E60A2367FA72}" type="presOf" srcId="{62453707-BEF2-4C0A-BD97-B4C541D57D2A}" destId="{3AEEAD7C-F2AF-4151-8758-8CB4C103CEF0}" srcOrd="0" destOrd="0" presId="urn:microsoft.com/office/officeart/2005/8/layout/hierarchy4"/>
    <dgm:cxn modelId="{E4D9DFF6-7901-4107-9EB7-E1828D2A9B8C}" srcId="{A73765BF-7EEE-453F-BEDE-1BF3279393FD}" destId="{74EBF413-6D9B-4D5C-846C-2D35B571FA1D}" srcOrd="0" destOrd="0" parTransId="{D0C06B45-63BC-4A6E-B1AF-7904D69A19DE}" sibTransId="{C2B2C87F-514F-457E-8FE6-3751A675492D}"/>
    <dgm:cxn modelId="{6B52DC48-9E4D-4CB4-AA58-3233502D509F}" srcId="{74EBF413-6D9B-4D5C-846C-2D35B571FA1D}" destId="{69E9A736-EE66-48D1-A3CF-42E12F3A5798}" srcOrd="0" destOrd="0" parTransId="{834DB971-A4A3-44A5-A8F6-AFE8DCB473D0}" sibTransId="{421F819B-07CD-4C1F-AE52-A569E3863C8D}"/>
    <dgm:cxn modelId="{360B88CB-7A9E-44D9-AC90-FA2E2899CD8F}" type="presOf" srcId="{74EBF413-6D9B-4D5C-846C-2D35B571FA1D}" destId="{761EEBC7-EAF9-4CBB-9EED-AA0BEC299D47}" srcOrd="0" destOrd="0" presId="urn:microsoft.com/office/officeart/2005/8/layout/hierarchy4"/>
    <dgm:cxn modelId="{904A45EE-27CA-4633-B931-F6CF6988605B}" type="presOf" srcId="{31310EF8-601C-4411-8D52-6341AB605DBB}" destId="{CE13200D-40FA-46C4-AA00-C1C15D4CC7C4}" srcOrd="0" destOrd="0" presId="urn:microsoft.com/office/officeart/2005/8/layout/hierarchy4"/>
    <dgm:cxn modelId="{C450A404-1DB0-4969-BBD4-442EA7326209}" type="presOf" srcId="{A73765BF-7EEE-453F-BEDE-1BF3279393FD}" destId="{9A436666-C001-4CD9-ACBC-2560C951E336}" srcOrd="0" destOrd="0" presId="urn:microsoft.com/office/officeart/2005/8/layout/hierarchy4"/>
    <dgm:cxn modelId="{0C3D2F0A-14B7-4CA9-8A88-C94D2ACE2F0D}" type="presOf" srcId="{69E9A736-EE66-48D1-A3CF-42E12F3A5798}" destId="{1A5C82E3-3661-49BD-A979-A31D8C775746}" srcOrd="0" destOrd="0" presId="urn:microsoft.com/office/officeart/2005/8/layout/hierarchy4"/>
    <dgm:cxn modelId="{4CC71665-53DE-47A2-9268-578164D45110}" srcId="{31310EF8-601C-4411-8D52-6341AB605DBB}" destId="{8458EB9F-5D20-4472-82B3-900434C2F7F8}" srcOrd="0" destOrd="0" parTransId="{778C815A-DD74-47FB-8814-296341879EB9}" sibTransId="{0FA7DFF1-3071-492C-B21B-0D6749F2A85E}"/>
    <dgm:cxn modelId="{788F7F47-1E4C-4251-B724-D1F6A7361F17}" srcId="{74EBF413-6D9B-4D5C-846C-2D35B571FA1D}" destId="{31310EF8-601C-4411-8D52-6341AB605DBB}" srcOrd="1" destOrd="0" parTransId="{863F3AA1-BF7B-4AC3-A462-3D780100D4EB}" sibTransId="{2AC1625C-76D5-49F7-A979-A9529584EC67}"/>
    <dgm:cxn modelId="{E7ECA0E6-DD8A-402A-9323-B4AC16496168}" type="presOf" srcId="{8458EB9F-5D20-4472-82B3-900434C2F7F8}" destId="{D9A24966-A7B1-4EEF-8E94-3A78A2CD34A7}" srcOrd="0" destOrd="0" presId="urn:microsoft.com/office/officeart/2005/8/layout/hierarchy4"/>
    <dgm:cxn modelId="{49EAA718-B4B3-4642-AA35-D0E02A64C9BA}" srcId="{69E9A736-EE66-48D1-A3CF-42E12F3A5798}" destId="{CAA6847C-5828-4CA6-BE2C-38714AB5FE84}" srcOrd="1" destOrd="0" parTransId="{EDFB47A8-E8D3-40C0-97DF-A6151A4A6DFB}" sibTransId="{D1A01543-5DF4-4C2D-8C05-FC0C657FA1F4}"/>
    <dgm:cxn modelId="{12FA1685-BFCA-41B0-ABF7-019431E0E540}" type="presOf" srcId="{CAA6847C-5828-4CA6-BE2C-38714AB5FE84}" destId="{9E70CBC2-D523-498A-95E8-E871D957D413}" srcOrd="0" destOrd="0" presId="urn:microsoft.com/office/officeart/2005/8/layout/hierarchy4"/>
    <dgm:cxn modelId="{C3C6E645-5E6C-43F4-B9FE-3CB26F2F3F3A}" type="presParOf" srcId="{9A436666-C001-4CD9-ACBC-2560C951E336}" destId="{2D8BF65D-A0CA-47E7-96F4-DF614169AE87}" srcOrd="0" destOrd="0" presId="urn:microsoft.com/office/officeart/2005/8/layout/hierarchy4"/>
    <dgm:cxn modelId="{72CA5CAC-C967-4140-BCD5-8FCCB07CF2D0}" type="presParOf" srcId="{2D8BF65D-A0CA-47E7-96F4-DF614169AE87}" destId="{761EEBC7-EAF9-4CBB-9EED-AA0BEC299D47}" srcOrd="0" destOrd="0" presId="urn:microsoft.com/office/officeart/2005/8/layout/hierarchy4"/>
    <dgm:cxn modelId="{8D7502D2-E4B1-4943-BAAB-0DCB9B6A9AA4}" type="presParOf" srcId="{2D8BF65D-A0CA-47E7-96F4-DF614169AE87}" destId="{3A6BE36E-2341-401C-89AA-12FB1877E281}" srcOrd="1" destOrd="0" presId="urn:microsoft.com/office/officeart/2005/8/layout/hierarchy4"/>
    <dgm:cxn modelId="{B2E6F538-5C5F-4C4C-900E-E7A64177EF0E}" type="presParOf" srcId="{2D8BF65D-A0CA-47E7-96F4-DF614169AE87}" destId="{E3317ED5-790D-416F-BF1F-39E7C8DE81EE}" srcOrd="2" destOrd="0" presId="urn:microsoft.com/office/officeart/2005/8/layout/hierarchy4"/>
    <dgm:cxn modelId="{A3761AA2-9989-4FD3-A1FE-CF98F44623BC}" type="presParOf" srcId="{E3317ED5-790D-416F-BF1F-39E7C8DE81EE}" destId="{A8F96F92-0757-494C-AF2D-6FEFDA6F4964}" srcOrd="0" destOrd="0" presId="urn:microsoft.com/office/officeart/2005/8/layout/hierarchy4"/>
    <dgm:cxn modelId="{FD1E2BB8-CD96-4F29-8198-041EB104F029}" type="presParOf" srcId="{A8F96F92-0757-494C-AF2D-6FEFDA6F4964}" destId="{1A5C82E3-3661-49BD-A979-A31D8C775746}" srcOrd="0" destOrd="0" presId="urn:microsoft.com/office/officeart/2005/8/layout/hierarchy4"/>
    <dgm:cxn modelId="{6495039C-7ADB-4869-AE44-760C8F701EA3}" type="presParOf" srcId="{A8F96F92-0757-494C-AF2D-6FEFDA6F4964}" destId="{C8F6980D-0273-4B82-B095-9FD7B866BD22}" srcOrd="1" destOrd="0" presId="urn:microsoft.com/office/officeart/2005/8/layout/hierarchy4"/>
    <dgm:cxn modelId="{C49C6FF5-E016-4284-BB62-4B307154F083}" type="presParOf" srcId="{A8F96F92-0757-494C-AF2D-6FEFDA6F4964}" destId="{4A88678D-5165-4D3E-AB09-180E426BD8BA}" srcOrd="2" destOrd="0" presId="urn:microsoft.com/office/officeart/2005/8/layout/hierarchy4"/>
    <dgm:cxn modelId="{23548CC4-799B-4F80-85B3-7E968A45BCFC}" type="presParOf" srcId="{4A88678D-5165-4D3E-AB09-180E426BD8BA}" destId="{1BAAB705-5E3D-480C-98EA-188729974248}" srcOrd="0" destOrd="0" presId="urn:microsoft.com/office/officeart/2005/8/layout/hierarchy4"/>
    <dgm:cxn modelId="{9777065B-457B-426C-9C87-B20BEE42DE67}" type="presParOf" srcId="{1BAAB705-5E3D-480C-98EA-188729974248}" destId="{3AEEAD7C-F2AF-4151-8758-8CB4C103CEF0}" srcOrd="0" destOrd="0" presId="urn:microsoft.com/office/officeart/2005/8/layout/hierarchy4"/>
    <dgm:cxn modelId="{7D737479-227E-4798-93AE-976B86B1E5EC}" type="presParOf" srcId="{1BAAB705-5E3D-480C-98EA-188729974248}" destId="{4801BB4B-2F43-42D1-BDBD-C692ECC07BF6}" srcOrd="1" destOrd="0" presId="urn:microsoft.com/office/officeart/2005/8/layout/hierarchy4"/>
    <dgm:cxn modelId="{10FA4B29-6542-4BFC-B2B1-CFB68294BB37}" type="presParOf" srcId="{4A88678D-5165-4D3E-AB09-180E426BD8BA}" destId="{9149AB58-4B3E-451F-BE83-17766858AAC9}" srcOrd="1" destOrd="0" presId="urn:microsoft.com/office/officeart/2005/8/layout/hierarchy4"/>
    <dgm:cxn modelId="{9FE7D78A-7391-446C-9B8A-3708B7BD45C8}" type="presParOf" srcId="{4A88678D-5165-4D3E-AB09-180E426BD8BA}" destId="{926AC31A-06B3-4FB7-BE42-4C63899191C0}" srcOrd="2" destOrd="0" presId="urn:microsoft.com/office/officeart/2005/8/layout/hierarchy4"/>
    <dgm:cxn modelId="{BE5D51D6-142E-4BDB-9B89-3220F1051695}" type="presParOf" srcId="{926AC31A-06B3-4FB7-BE42-4C63899191C0}" destId="{9E70CBC2-D523-498A-95E8-E871D957D413}" srcOrd="0" destOrd="0" presId="urn:microsoft.com/office/officeart/2005/8/layout/hierarchy4"/>
    <dgm:cxn modelId="{A1775C76-B698-47C5-B3D6-A750C76F1BB8}" type="presParOf" srcId="{926AC31A-06B3-4FB7-BE42-4C63899191C0}" destId="{7E475595-9B46-48B3-ADAB-1B6E640F86BA}" srcOrd="1" destOrd="0" presId="urn:microsoft.com/office/officeart/2005/8/layout/hierarchy4"/>
    <dgm:cxn modelId="{A57DBEC6-1F46-438D-810B-093D5597F883}" type="presParOf" srcId="{E3317ED5-790D-416F-BF1F-39E7C8DE81EE}" destId="{AAC6A485-31D6-4327-B90F-9D5E404E0DBE}" srcOrd="1" destOrd="0" presId="urn:microsoft.com/office/officeart/2005/8/layout/hierarchy4"/>
    <dgm:cxn modelId="{BAD827F5-9D25-47D0-B11F-83D3D86ADB63}" type="presParOf" srcId="{E3317ED5-790D-416F-BF1F-39E7C8DE81EE}" destId="{EC3EEAB0-140D-40DB-BA6D-92E87B8258A3}" srcOrd="2" destOrd="0" presId="urn:microsoft.com/office/officeart/2005/8/layout/hierarchy4"/>
    <dgm:cxn modelId="{86305EE3-9B57-4C7B-AB56-3E8A174ABB52}" type="presParOf" srcId="{EC3EEAB0-140D-40DB-BA6D-92E87B8258A3}" destId="{CE13200D-40FA-46C4-AA00-C1C15D4CC7C4}" srcOrd="0" destOrd="0" presId="urn:microsoft.com/office/officeart/2005/8/layout/hierarchy4"/>
    <dgm:cxn modelId="{0E89181D-0F16-41EA-9A9C-CE4446D05AFC}" type="presParOf" srcId="{EC3EEAB0-140D-40DB-BA6D-92E87B8258A3}" destId="{71041F23-7250-4C24-862D-C44EE650042E}" srcOrd="1" destOrd="0" presId="urn:microsoft.com/office/officeart/2005/8/layout/hierarchy4"/>
    <dgm:cxn modelId="{67A3EE76-14B8-4273-9DE9-1EFC0A459641}" type="presParOf" srcId="{EC3EEAB0-140D-40DB-BA6D-92E87B8258A3}" destId="{4AB7CA93-1C8C-40EA-ABB5-4B76903404A6}" srcOrd="2" destOrd="0" presId="urn:microsoft.com/office/officeart/2005/8/layout/hierarchy4"/>
    <dgm:cxn modelId="{FE959875-00F4-491E-B637-8946E36619F9}" type="presParOf" srcId="{4AB7CA93-1C8C-40EA-ABB5-4B76903404A6}" destId="{1618A8FE-5504-47CD-89A7-2F7BF802916D}" srcOrd="0" destOrd="0" presId="urn:microsoft.com/office/officeart/2005/8/layout/hierarchy4"/>
    <dgm:cxn modelId="{6FCA2916-B13F-484C-8BFF-7FEC5B2678D9}" type="presParOf" srcId="{1618A8FE-5504-47CD-89A7-2F7BF802916D}" destId="{D9A24966-A7B1-4EEF-8E94-3A78A2CD34A7}" srcOrd="0" destOrd="0" presId="urn:microsoft.com/office/officeart/2005/8/layout/hierarchy4"/>
    <dgm:cxn modelId="{26DB4C1B-0A33-4214-B5CB-4CE1F89EAF26}" type="presParOf" srcId="{1618A8FE-5504-47CD-89A7-2F7BF802916D}" destId="{3323260F-849E-4D84-AF01-53EE40180166}" srcOrd="1" destOrd="0" presId="urn:microsoft.com/office/officeart/2005/8/layout/hierarchy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EEBC7-EAF9-4CBB-9EED-AA0BEC299D47}">
      <dsp:nvSpPr>
        <dsp:cNvPr id="0" name=""/>
        <dsp:cNvSpPr/>
      </dsp:nvSpPr>
      <dsp:spPr>
        <a:xfrm>
          <a:off x="699" y="1460"/>
          <a:ext cx="6094601" cy="1281906"/>
        </a:xfrm>
        <a:prstGeom prst="roundRect">
          <a:avLst>
            <a:gd name="adj" fmla="val 10000"/>
          </a:avLst>
        </a:prstGeom>
        <a:solidFill>
          <a:srgbClr val="C0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kern="1200" dirty="0" smtClean="0">
              <a:latin typeface="Franklin Gothic Book" pitchFamily="34" charset="0"/>
            </a:rPr>
            <a:t>Diseñar estrategias</a:t>
          </a:r>
          <a:endParaRPr lang="es-ES" sz="4800" kern="1200" dirty="0">
            <a:latin typeface="Franklin Gothic Book" pitchFamily="34" charset="0"/>
          </a:endParaRPr>
        </a:p>
      </dsp:txBody>
      <dsp:txXfrm>
        <a:off x="38245" y="39006"/>
        <a:ext cx="6019509" cy="1206814"/>
      </dsp:txXfrm>
    </dsp:sp>
    <dsp:sp modelId="{1A5C82E3-3661-49BD-A979-A31D8C775746}">
      <dsp:nvSpPr>
        <dsp:cNvPr id="0" name=""/>
        <dsp:cNvSpPr/>
      </dsp:nvSpPr>
      <dsp:spPr>
        <a:xfrm>
          <a:off x="699" y="1391046"/>
          <a:ext cx="3981182" cy="1281906"/>
        </a:xfrm>
        <a:prstGeom prst="roundRect">
          <a:avLst>
            <a:gd name="adj" fmla="val 10000"/>
          </a:avLst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Franklin Gothic Book" pitchFamily="34" charset="0"/>
            </a:rPr>
            <a:t>Más flexibles</a:t>
          </a:r>
          <a:endParaRPr lang="es-ES" sz="2400" kern="1200" dirty="0">
            <a:latin typeface="Franklin Gothic Book" pitchFamily="34" charset="0"/>
          </a:endParaRPr>
        </a:p>
      </dsp:txBody>
      <dsp:txXfrm>
        <a:off x="38245" y="1428592"/>
        <a:ext cx="3906090" cy="1206814"/>
      </dsp:txXfrm>
    </dsp:sp>
    <dsp:sp modelId="{3AEEAD7C-F2AF-4151-8758-8CB4C103CEF0}">
      <dsp:nvSpPr>
        <dsp:cNvPr id="0" name=""/>
        <dsp:cNvSpPr/>
      </dsp:nvSpPr>
      <dsp:spPr>
        <a:xfrm>
          <a:off x="699" y="2780633"/>
          <a:ext cx="1949648" cy="1281906"/>
        </a:xfrm>
        <a:prstGeom prst="roundRect">
          <a:avLst>
            <a:gd name="adj" fmla="val 10000"/>
          </a:avLst>
        </a:prstGeom>
        <a:solidFill>
          <a:srgbClr val="C0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Franklin Gothic Book" pitchFamily="34" charset="0"/>
            </a:rPr>
            <a:t>Diálogo</a:t>
          </a:r>
          <a:endParaRPr lang="es-ES" sz="2400" kern="1200" dirty="0">
            <a:latin typeface="Franklin Gothic Book" pitchFamily="34" charset="0"/>
          </a:endParaRPr>
        </a:p>
      </dsp:txBody>
      <dsp:txXfrm>
        <a:off x="38245" y="2818179"/>
        <a:ext cx="1874556" cy="1206814"/>
      </dsp:txXfrm>
    </dsp:sp>
    <dsp:sp modelId="{9E70CBC2-D523-498A-95E8-E871D957D413}">
      <dsp:nvSpPr>
        <dsp:cNvPr id="0" name=""/>
        <dsp:cNvSpPr/>
      </dsp:nvSpPr>
      <dsp:spPr>
        <a:xfrm>
          <a:off x="2032233" y="2780633"/>
          <a:ext cx="1949648" cy="1281906"/>
        </a:xfrm>
        <a:prstGeom prst="roundRect">
          <a:avLst>
            <a:gd name="adj" fmla="val 10000"/>
          </a:avLst>
        </a:prstGeom>
        <a:solidFill>
          <a:srgbClr val="7030A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Franklin Gothic Book" pitchFamily="34" charset="0"/>
            </a:rPr>
            <a:t>Ágil</a:t>
          </a:r>
          <a:endParaRPr lang="es-ES" sz="2400" kern="1200" dirty="0">
            <a:latin typeface="Franklin Gothic Book" pitchFamily="34" charset="0"/>
          </a:endParaRPr>
        </a:p>
      </dsp:txBody>
      <dsp:txXfrm>
        <a:off x="2069779" y="2818179"/>
        <a:ext cx="1874556" cy="1206814"/>
      </dsp:txXfrm>
    </dsp:sp>
    <dsp:sp modelId="{CE13200D-40FA-46C4-AA00-C1C15D4CC7C4}">
      <dsp:nvSpPr>
        <dsp:cNvPr id="0" name=""/>
        <dsp:cNvSpPr/>
      </dsp:nvSpPr>
      <dsp:spPr>
        <a:xfrm>
          <a:off x="4145652" y="1391046"/>
          <a:ext cx="1949648" cy="1281906"/>
        </a:xfrm>
        <a:prstGeom prst="roundRect">
          <a:avLst>
            <a:gd name="adj" fmla="val 10000"/>
          </a:avLst>
        </a:prstGeom>
        <a:solidFill>
          <a:srgbClr val="7030A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Franklin Gothic Book" pitchFamily="34" charset="0"/>
            </a:rPr>
            <a:t>Más personales</a:t>
          </a:r>
          <a:endParaRPr lang="es-ES" sz="2400" kern="1200" dirty="0">
            <a:latin typeface="Franklin Gothic Book" pitchFamily="34" charset="0"/>
          </a:endParaRPr>
        </a:p>
      </dsp:txBody>
      <dsp:txXfrm>
        <a:off x="4183198" y="1428592"/>
        <a:ext cx="1874556" cy="1206814"/>
      </dsp:txXfrm>
    </dsp:sp>
    <dsp:sp modelId="{D9A24966-A7B1-4EEF-8E94-3A78A2CD34A7}">
      <dsp:nvSpPr>
        <dsp:cNvPr id="0" name=""/>
        <dsp:cNvSpPr/>
      </dsp:nvSpPr>
      <dsp:spPr>
        <a:xfrm>
          <a:off x="4145652" y="2780633"/>
          <a:ext cx="1949648" cy="1281906"/>
        </a:xfrm>
        <a:prstGeom prst="roundRect">
          <a:avLst>
            <a:gd name="adj" fmla="val 10000"/>
          </a:avLst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Franklin Gothic Book" pitchFamily="34" charset="0"/>
            </a:rPr>
            <a:t>Oportuno</a:t>
          </a:r>
          <a:endParaRPr lang="es-ES" sz="2400" kern="1200" dirty="0">
            <a:latin typeface="Franklin Gothic Book" pitchFamily="34" charset="0"/>
          </a:endParaRPr>
        </a:p>
      </dsp:txBody>
      <dsp:txXfrm>
        <a:off x="4183198" y="2818179"/>
        <a:ext cx="1874556" cy="1206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1865-DD77-45E8-9BED-8B00B64AC8E3}" type="datetimeFigureOut">
              <a:rPr lang="es-CO" smtClean="0"/>
              <a:pPr/>
              <a:t>29/08/2013</a:t>
            </a:fld>
            <a:endParaRPr lang="es-C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2B1880-CDF7-45AC-89EF-86BBCF762D32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1865-DD77-45E8-9BED-8B00B64AC8E3}" type="datetimeFigureOut">
              <a:rPr lang="es-CO" smtClean="0"/>
              <a:pPr/>
              <a:t>29/08/2013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1880-CDF7-45AC-89EF-86BBCF762D3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1865-DD77-45E8-9BED-8B00B64AC8E3}" type="datetimeFigureOut">
              <a:rPr lang="es-CO" smtClean="0"/>
              <a:pPr/>
              <a:t>29/08/2013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1880-CDF7-45AC-89EF-86BBCF762D3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1865-DD77-45E8-9BED-8B00B64AC8E3}" type="datetimeFigureOut">
              <a:rPr lang="es-CO" smtClean="0"/>
              <a:pPr/>
              <a:t>29/08/2013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1880-CDF7-45AC-89EF-86BBCF762D3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1865-DD77-45E8-9BED-8B00B64AC8E3}" type="datetimeFigureOut">
              <a:rPr lang="es-CO" smtClean="0"/>
              <a:pPr/>
              <a:t>29/08/2013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1880-CDF7-45AC-89EF-86BBCF762D32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1865-DD77-45E8-9BED-8B00B64AC8E3}" type="datetimeFigureOut">
              <a:rPr lang="es-CO" smtClean="0"/>
              <a:pPr/>
              <a:t>29/08/2013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1880-CDF7-45AC-89EF-86BBCF762D32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1865-DD77-45E8-9BED-8B00B64AC8E3}" type="datetimeFigureOut">
              <a:rPr lang="es-CO" smtClean="0"/>
              <a:pPr/>
              <a:t>29/08/2013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1880-CDF7-45AC-89EF-86BBCF762D32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1865-DD77-45E8-9BED-8B00B64AC8E3}" type="datetimeFigureOut">
              <a:rPr lang="es-CO" smtClean="0"/>
              <a:pPr/>
              <a:t>29/08/2013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1880-CDF7-45AC-89EF-86BBCF762D3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1865-DD77-45E8-9BED-8B00B64AC8E3}" type="datetimeFigureOut">
              <a:rPr lang="es-CO" smtClean="0"/>
              <a:pPr/>
              <a:t>29/08/2013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1880-CDF7-45AC-89EF-86BBCF762D3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1865-DD77-45E8-9BED-8B00B64AC8E3}" type="datetimeFigureOut">
              <a:rPr lang="es-CO" smtClean="0"/>
              <a:pPr/>
              <a:t>29/08/2013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1880-CDF7-45AC-89EF-86BBCF762D3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1865-DD77-45E8-9BED-8B00B64AC8E3}" type="datetimeFigureOut">
              <a:rPr lang="es-CO" smtClean="0"/>
              <a:pPr/>
              <a:t>29/08/2013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1880-CDF7-45AC-89EF-86BBCF762D3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tx1">
                <a:lumMod val="95000"/>
              </a:schemeClr>
            </a:gs>
            <a:gs pos="100000">
              <a:schemeClr val="bg2">
                <a:lumMod val="42000"/>
                <a:lumOff val="58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6F51865-DD77-45E8-9BED-8B00B64AC8E3}" type="datetimeFigureOut">
              <a:rPr lang="es-CO" smtClean="0"/>
              <a:pPr/>
              <a:t>29/08/2013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52B1880-CDF7-45AC-89EF-86BBCF762D32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6.jpeg"/><Relationship Id="rId7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491880" y="1844824"/>
            <a:ext cx="4641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Universidad Distrital Francisco José de Caldas</a:t>
            </a:r>
            <a:endParaRPr lang="es-ES" b="1" i="1" dirty="0">
              <a:solidFill>
                <a:schemeClr val="bg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9220" name="Picture 4" descr="http://ule.net23.net/Imagenes/distrital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438" y="1556792"/>
            <a:ext cx="2886442" cy="3822497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0" y="836712"/>
            <a:ext cx="9144000" cy="28803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0" y="6286520"/>
            <a:ext cx="9144000" cy="28803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491880" y="2204864"/>
            <a:ext cx="3441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Facultad de Ciencias y Educación</a:t>
            </a:r>
            <a:endParaRPr lang="es-ES" b="1" i="1" dirty="0">
              <a:solidFill>
                <a:schemeClr val="bg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214414" y="3357562"/>
            <a:ext cx="6948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 smtClean="0">
                <a:solidFill>
                  <a:srgbClr val="C00000"/>
                </a:solidFill>
                <a:latin typeface="+mj-lt"/>
              </a:rPr>
              <a:t>EL AULA VIRTUAL COMO SOPORTE AL </a:t>
            </a:r>
          </a:p>
          <a:p>
            <a:pPr algn="r"/>
            <a:r>
              <a:rPr lang="en-US" b="1" i="1" dirty="0" smtClean="0">
                <a:solidFill>
                  <a:srgbClr val="C00000"/>
                </a:solidFill>
                <a:latin typeface="+mj-lt"/>
              </a:rPr>
              <a:t>PROCESO DE ENSEÑANZA </a:t>
            </a:r>
          </a:p>
          <a:p>
            <a:pPr algn="r"/>
            <a:r>
              <a:rPr lang="en-US" b="1" i="1" dirty="0" smtClean="0">
                <a:solidFill>
                  <a:srgbClr val="C00000"/>
                </a:solidFill>
                <a:latin typeface="+mj-lt"/>
              </a:rPr>
              <a:t>APRENDIZAJE DE LAS CIENCIAS</a:t>
            </a:r>
            <a:endParaRPr lang="es-ES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29058" y="4600526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err="1" smtClean="0">
                <a:solidFill>
                  <a:srgbClr val="C00000"/>
                </a:solidFill>
                <a:latin typeface="+mj-lt"/>
              </a:rPr>
              <a:t>MSc.</a:t>
            </a:r>
            <a:r>
              <a:rPr lang="es-ES" sz="2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  <a:latin typeface="+mj-lt"/>
              </a:rPr>
              <a:t>Janneth</a:t>
            </a:r>
            <a:r>
              <a:rPr lang="es-ES" sz="2000" b="1" dirty="0" smtClean="0">
                <a:solidFill>
                  <a:srgbClr val="C00000"/>
                </a:solidFill>
                <a:latin typeface="+mj-lt"/>
              </a:rPr>
              <a:t> Villarreal Gil</a:t>
            </a:r>
            <a:endParaRPr lang="es-ES" sz="2000" b="1" i="1" dirty="0" smtClean="0">
              <a:solidFill>
                <a:srgbClr val="C00000"/>
              </a:solidFill>
              <a:latin typeface="+mj-lt"/>
            </a:endParaRPr>
          </a:p>
          <a:p>
            <a:pPr algn="r"/>
            <a:r>
              <a:rPr lang="es-ES" sz="2000" b="1" i="1" dirty="0" smtClean="0">
                <a:solidFill>
                  <a:srgbClr val="C00000"/>
                </a:solidFill>
                <a:latin typeface="+mj-lt"/>
              </a:rPr>
              <a:t>eldavilla@yahoo.es</a:t>
            </a:r>
          </a:p>
          <a:p>
            <a:pPr algn="r"/>
            <a:r>
              <a:rPr lang="es-ES" sz="2000" b="1" dirty="0" smtClean="0">
                <a:solidFill>
                  <a:srgbClr val="C00000"/>
                </a:solidFill>
                <a:latin typeface="+mj-lt"/>
              </a:rPr>
              <a:t>300 586 8257</a:t>
            </a:r>
            <a:endParaRPr lang="es-ES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553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6 Grupo"/>
          <p:cNvGrpSpPr/>
          <p:nvPr/>
        </p:nvGrpSpPr>
        <p:grpSpPr>
          <a:xfrm>
            <a:off x="-625736" y="4018992"/>
            <a:ext cx="5633781" cy="981159"/>
            <a:chOff x="-953629" y="3853283"/>
            <a:chExt cx="4630176" cy="868889"/>
          </a:xfrm>
        </p:grpSpPr>
        <p:grpSp>
          <p:nvGrpSpPr>
            <p:cNvPr id="5" name="15 Grupo"/>
            <p:cNvGrpSpPr/>
            <p:nvPr/>
          </p:nvGrpSpPr>
          <p:grpSpPr>
            <a:xfrm rot="19063060">
              <a:off x="-953629" y="3853283"/>
              <a:ext cx="4630176" cy="868889"/>
              <a:chOff x="-320387" y="1551999"/>
              <a:chExt cx="6188531" cy="868889"/>
            </a:xfr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sp>
            <p:nvSpPr>
              <p:cNvPr id="17" name="16 Rectángulo"/>
              <p:cNvSpPr/>
              <p:nvPr/>
            </p:nvSpPr>
            <p:spPr>
              <a:xfrm>
                <a:off x="-320387" y="1551999"/>
                <a:ext cx="5184577" cy="8640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 smtClean="0">
                    <a:latin typeface="+mj-lt"/>
                  </a:rPr>
                  <a:t>Reconocer</a:t>
                </a:r>
                <a:r>
                  <a:rPr lang="en-US" b="1" dirty="0" smtClean="0">
                    <a:latin typeface="+mj-lt"/>
                  </a:rPr>
                  <a:t> </a:t>
                </a:r>
                <a:r>
                  <a:rPr lang="en-US" b="1" dirty="0" err="1" smtClean="0">
                    <a:latin typeface="+mj-lt"/>
                  </a:rPr>
                  <a:t>estilos</a:t>
                </a:r>
                <a:r>
                  <a:rPr lang="en-US" b="1" dirty="0" smtClean="0">
                    <a:latin typeface="+mj-lt"/>
                  </a:rPr>
                  <a:t> de </a:t>
                </a:r>
                <a:r>
                  <a:rPr lang="en-US" b="1" dirty="0" err="1" smtClean="0">
                    <a:latin typeface="+mj-lt"/>
                  </a:rPr>
                  <a:t>aprendizaje</a:t>
                </a:r>
                <a:endParaRPr lang="es-ES" b="1" dirty="0">
                  <a:latin typeface="+mj-lt"/>
                </a:endParaRPr>
              </a:p>
            </p:txBody>
          </p:sp>
          <p:sp>
            <p:nvSpPr>
              <p:cNvPr id="18" name="17 Retraso"/>
              <p:cNvSpPr/>
              <p:nvPr/>
            </p:nvSpPr>
            <p:spPr>
              <a:xfrm>
                <a:off x="4572000" y="1556792"/>
                <a:ext cx="1296144" cy="86409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28" name="27 Rectángulo"/>
            <p:cNvSpPr/>
            <p:nvPr/>
          </p:nvSpPr>
          <p:spPr>
            <a:xfrm rot="19015809">
              <a:off x="673039" y="3918742"/>
              <a:ext cx="1727802" cy="354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s-ES" sz="2000" b="1" dirty="0" smtClean="0">
                <a:latin typeface="+mj-lt"/>
              </a:endParaRPr>
            </a:p>
          </p:txBody>
        </p:sp>
      </p:grpSp>
      <p:grpSp>
        <p:nvGrpSpPr>
          <p:cNvPr id="6" name="47 Grupo"/>
          <p:cNvGrpSpPr/>
          <p:nvPr/>
        </p:nvGrpSpPr>
        <p:grpSpPr>
          <a:xfrm>
            <a:off x="1334955" y="4188410"/>
            <a:ext cx="5688271" cy="869161"/>
            <a:chOff x="133191" y="4188410"/>
            <a:chExt cx="5688271" cy="869161"/>
          </a:xfrm>
        </p:grpSpPr>
        <p:grpSp>
          <p:nvGrpSpPr>
            <p:cNvPr id="7" name="18 Grupo"/>
            <p:cNvGrpSpPr/>
            <p:nvPr/>
          </p:nvGrpSpPr>
          <p:grpSpPr>
            <a:xfrm rot="19063060">
              <a:off x="133191" y="4188410"/>
              <a:ext cx="5688271" cy="869161"/>
              <a:chOff x="-52968" y="1536758"/>
              <a:chExt cx="5949230" cy="869161"/>
            </a:xfr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sp>
            <p:nvSpPr>
              <p:cNvPr id="20" name="19 Rectángulo"/>
              <p:cNvSpPr/>
              <p:nvPr/>
            </p:nvSpPr>
            <p:spPr>
              <a:xfrm>
                <a:off x="-52968" y="1541823"/>
                <a:ext cx="5184576" cy="8640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20 Retraso"/>
              <p:cNvSpPr/>
              <p:nvPr/>
            </p:nvSpPr>
            <p:spPr>
              <a:xfrm>
                <a:off x="4600118" y="1536758"/>
                <a:ext cx="1296144" cy="86409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29" name="28 Rectángulo"/>
            <p:cNvSpPr/>
            <p:nvPr/>
          </p:nvSpPr>
          <p:spPr>
            <a:xfrm rot="19033018">
              <a:off x="1893376" y="4527876"/>
              <a:ext cx="191995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err="1" smtClean="0">
                  <a:latin typeface="+mj-lt"/>
                </a:rPr>
                <a:t>Autonomía</a:t>
              </a:r>
              <a:endParaRPr lang="es-ES" sz="2000" b="1" dirty="0" smtClean="0">
                <a:latin typeface="+mj-lt"/>
              </a:endParaRPr>
            </a:p>
          </p:txBody>
        </p:sp>
      </p:grpSp>
      <p:sp>
        <p:nvSpPr>
          <p:cNvPr id="30" name="29 Rectángulo"/>
          <p:cNvSpPr/>
          <p:nvPr/>
        </p:nvSpPr>
        <p:spPr>
          <a:xfrm rot="19043782">
            <a:off x="5687819" y="4930055"/>
            <a:ext cx="26965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latin typeface="+mj-lt"/>
              </a:rPr>
              <a:t>Diferentes clasificaciones</a:t>
            </a:r>
          </a:p>
        </p:txBody>
      </p:sp>
      <p:grpSp>
        <p:nvGrpSpPr>
          <p:cNvPr id="8" name="48 Grupo"/>
          <p:cNvGrpSpPr/>
          <p:nvPr/>
        </p:nvGrpSpPr>
        <p:grpSpPr>
          <a:xfrm>
            <a:off x="3417167" y="4293101"/>
            <a:ext cx="6557302" cy="1058578"/>
            <a:chOff x="1581366" y="4490793"/>
            <a:chExt cx="6557302" cy="891267"/>
          </a:xfrm>
        </p:grpSpPr>
        <p:grpSp>
          <p:nvGrpSpPr>
            <p:cNvPr id="9" name="21 Grupo"/>
            <p:cNvGrpSpPr/>
            <p:nvPr/>
          </p:nvGrpSpPr>
          <p:grpSpPr>
            <a:xfrm rot="19063060">
              <a:off x="1581366" y="4517594"/>
              <a:ext cx="6557302" cy="864466"/>
              <a:chOff x="-100688" y="1584524"/>
              <a:chExt cx="6195209" cy="864466"/>
            </a:xfrm>
            <a:gradFill flip="none" rotWithShape="1">
              <a:gsLst>
                <a:gs pos="0">
                  <a:srgbClr val="0094C8">
                    <a:shade val="30000"/>
                    <a:satMod val="115000"/>
                  </a:srgbClr>
                </a:gs>
                <a:gs pos="50000">
                  <a:srgbClr val="0094C8">
                    <a:shade val="67500"/>
                    <a:satMod val="115000"/>
                  </a:srgbClr>
                </a:gs>
                <a:gs pos="100000">
                  <a:srgbClr val="0094C8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</p:grpSpPr>
          <p:sp>
            <p:nvSpPr>
              <p:cNvPr id="23" name="22 Rectángulo"/>
              <p:cNvSpPr/>
              <p:nvPr/>
            </p:nvSpPr>
            <p:spPr>
              <a:xfrm>
                <a:off x="-100688" y="1584524"/>
                <a:ext cx="5584663" cy="86409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 smtClean="0">
                    <a:latin typeface="+mj-lt"/>
                  </a:rPr>
                  <a:t>Uso</a:t>
                </a:r>
                <a:r>
                  <a:rPr lang="en-US" b="1" dirty="0" smtClean="0">
                    <a:latin typeface="+mj-lt"/>
                  </a:rPr>
                  <a:t> de </a:t>
                </a:r>
                <a:r>
                  <a:rPr lang="en-US" b="1" dirty="0" err="1" smtClean="0">
                    <a:latin typeface="+mj-lt"/>
                  </a:rPr>
                  <a:t>diversos</a:t>
                </a:r>
                <a:r>
                  <a:rPr lang="en-US" b="1" dirty="0" smtClean="0">
                    <a:latin typeface="+mj-lt"/>
                  </a:rPr>
                  <a:t> </a:t>
                </a:r>
                <a:r>
                  <a:rPr lang="en-US" b="1" dirty="0" err="1" smtClean="0">
                    <a:latin typeface="+mj-lt"/>
                  </a:rPr>
                  <a:t>medios</a:t>
                </a:r>
                <a:endParaRPr lang="es-ES" b="1" dirty="0">
                  <a:latin typeface="+mj-lt"/>
                </a:endParaRPr>
              </a:p>
            </p:txBody>
          </p:sp>
          <p:sp>
            <p:nvSpPr>
              <p:cNvPr id="24" name="23 Retraso"/>
              <p:cNvSpPr/>
              <p:nvPr/>
            </p:nvSpPr>
            <p:spPr>
              <a:xfrm>
                <a:off x="4798377" y="1589097"/>
                <a:ext cx="1296144" cy="859893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2" name="1 CuadroTexto"/>
            <p:cNvSpPr txBox="1"/>
            <p:nvPr/>
          </p:nvSpPr>
          <p:spPr>
            <a:xfrm rot="19067991">
              <a:off x="3590439" y="4490793"/>
              <a:ext cx="32241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b="1" dirty="0" smtClean="0">
                <a:latin typeface="+mj-lt"/>
              </a:endParaRPr>
            </a:p>
          </p:txBody>
        </p:sp>
      </p:grpSp>
      <p:pic>
        <p:nvPicPr>
          <p:cNvPr id="46" name="Picture 4" descr="http://ule.net23.net/Imagenes/distrital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4624"/>
            <a:ext cx="792088" cy="1022948"/>
          </a:xfrm>
          <a:prstGeom prst="rect">
            <a:avLst/>
          </a:prstGeom>
          <a:noFill/>
        </p:spPr>
      </p:pic>
      <p:pic>
        <p:nvPicPr>
          <p:cNvPr id="37" name="3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7" b="94644"/>
          <a:stretch>
            <a:fillRect/>
          </a:stretch>
        </p:blipFill>
        <p:spPr>
          <a:xfrm>
            <a:off x="-36512" y="1140704"/>
            <a:ext cx="9143999" cy="27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7" name="26 Grupo"/>
          <p:cNvGrpSpPr/>
          <p:nvPr/>
        </p:nvGrpSpPr>
        <p:grpSpPr>
          <a:xfrm rot="5400000">
            <a:off x="4577714" y="-3478054"/>
            <a:ext cx="1119031" cy="8230581"/>
            <a:chOff x="214284" y="229974"/>
            <a:chExt cx="1119031" cy="5911954"/>
          </a:xfrm>
        </p:grpSpPr>
        <p:sp>
          <p:nvSpPr>
            <p:cNvPr id="48" name="47 CuadroTexto"/>
            <p:cNvSpPr txBox="1"/>
            <p:nvPr/>
          </p:nvSpPr>
          <p:spPr>
            <a:xfrm rot="16200000">
              <a:off x="-1546794" y="2279086"/>
              <a:ext cx="4929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gradFill flip="none" rotWithShape="1">
                    <a:gsLst>
                      <a:gs pos="2000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Franklin Gothic Book" pitchFamily="34" charset="0"/>
                </a:rPr>
                <a:t>aprendizaje</a:t>
              </a:r>
              <a:r>
                <a:rPr lang="en-US" sz="4800" b="1" dirty="0" smtClean="0">
                  <a:gradFill flip="none" rotWithShape="1">
                    <a:gsLst>
                      <a:gs pos="2000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Franklin Gothic Book" pitchFamily="34" charset="0"/>
                </a:rPr>
                <a:t> </a:t>
              </a:r>
              <a:r>
                <a:rPr lang="en-US" sz="4800" b="1" dirty="0" err="1" smtClean="0">
                  <a:gradFill flip="none" rotWithShape="1">
                    <a:gsLst>
                      <a:gs pos="2000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Franklin Gothic Book" pitchFamily="34" charset="0"/>
                </a:rPr>
                <a:t>autónomo</a:t>
              </a:r>
              <a:endParaRPr lang="es-ES" sz="4800" b="1" dirty="0">
                <a:gradFill flip="none" rotWithShape="1">
                  <a:gsLst>
                    <a:gs pos="2000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Franklin Gothic Book" pitchFamily="34" charset="0"/>
              </a:endParaRPr>
            </a:p>
          </p:txBody>
        </p:sp>
        <p:sp>
          <p:nvSpPr>
            <p:cNvPr id="49" name="48 CuadroTexto"/>
            <p:cNvSpPr txBox="1"/>
            <p:nvPr/>
          </p:nvSpPr>
          <p:spPr>
            <a:xfrm rot="16200000">
              <a:off x="-2095493" y="3124265"/>
              <a:ext cx="53274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err="1" smtClean="0">
                  <a:gradFill flip="none" rotWithShape="1">
                    <a:gsLst>
                      <a:gs pos="0">
                        <a:schemeClr val="bg1">
                          <a:lumMod val="50000"/>
                          <a:lumOff val="50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50000"/>
                          <a:lumOff val="50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  <a:lumOff val="50000"/>
                          <a:shade val="100000"/>
                          <a:satMod val="115000"/>
                        </a:schemeClr>
                      </a:gs>
                    </a:gsLst>
                    <a:lin ang="16200000" scaled="0"/>
                    <a:tileRect/>
                  </a:gradFill>
                  <a:latin typeface="Franklin Gothic Book" pitchFamily="34" charset="0"/>
                  <a:cs typeface="Arial" pitchFamily="34" charset="0"/>
                </a:rPr>
                <a:t>Características</a:t>
              </a:r>
              <a:r>
                <a:rPr lang="en-US" sz="4000" b="1" dirty="0" smtClean="0">
                  <a:gradFill flip="none" rotWithShape="1">
                    <a:gsLst>
                      <a:gs pos="0">
                        <a:schemeClr val="bg1">
                          <a:lumMod val="50000"/>
                          <a:lumOff val="50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50000"/>
                          <a:lumOff val="50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  <a:lumOff val="50000"/>
                          <a:shade val="100000"/>
                          <a:satMod val="115000"/>
                        </a:schemeClr>
                      </a:gs>
                    </a:gsLst>
                    <a:lin ang="16200000" scaled="0"/>
                    <a:tileRect/>
                  </a:gradFill>
                  <a:latin typeface="Franklin Gothic Book" pitchFamily="34" charset="0"/>
                  <a:cs typeface="Arial" pitchFamily="34" charset="0"/>
                </a:rPr>
                <a:t> del</a:t>
              </a:r>
              <a:endParaRPr lang="es-ES" sz="4000" b="1" dirty="0">
                <a:gradFill flip="none" rotWithShape="1">
                  <a:gsLst>
                    <a:gs pos="0">
                      <a:schemeClr val="bg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latin typeface="Franklin Gothic Book" pitchFamily="34" charset="0"/>
                <a:cs typeface="Arial" pitchFamily="34" charset="0"/>
              </a:endParaRPr>
            </a:p>
          </p:txBody>
        </p:sp>
      </p:grpSp>
      <p:pic>
        <p:nvPicPr>
          <p:cNvPr id="25" name="2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7" b="94644"/>
          <a:stretch>
            <a:fillRect/>
          </a:stretch>
        </p:blipFill>
        <p:spPr>
          <a:xfrm>
            <a:off x="-36512" y="6136614"/>
            <a:ext cx="9213905" cy="721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http://ule.net23.net/Imagenes/distrital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4624"/>
            <a:ext cx="792088" cy="1022948"/>
          </a:xfrm>
          <a:prstGeom prst="rect">
            <a:avLst/>
          </a:prstGeom>
          <a:noFill/>
        </p:spPr>
      </p:pic>
      <p:grpSp>
        <p:nvGrpSpPr>
          <p:cNvPr id="34" name="33 Grupo"/>
          <p:cNvGrpSpPr/>
          <p:nvPr/>
        </p:nvGrpSpPr>
        <p:grpSpPr>
          <a:xfrm>
            <a:off x="9756576" y="1772816"/>
            <a:ext cx="6579706" cy="4000528"/>
            <a:chOff x="2071670" y="1214422"/>
            <a:chExt cx="6579706" cy="4000528"/>
          </a:xfrm>
        </p:grpSpPr>
        <p:sp>
          <p:nvSpPr>
            <p:cNvPr id="3" name="2 Rectángulo redondeado"/>
            <p:cNvSpPr/>
            <p:nvPr/>
          </p:nvSpPr>
          <p:spPr>
            <a:xfrm>
              <a:off x="2123728" y="1214422"/>
              <a:ext cx="6480720" cy="1285884"/>
            </a:xfrm>
            <a:prstGeom prst="round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" dirty="0" smtClean="0">
                <a:solidFill>
                  <a:schemeClr val="tx1"/>
                </a:solidFill>
              </a:endParaRPr>
            </a:p>
            <a:p>
              <a:pPr lvl="0" algn="ctr"/>
              <a:r>
                <a:rPr lang="es-ES" dirty="0" smtClean="0">
                  <a:solidFill>
                    <a:schemeClr val="tx1"/>
                  </a:solidFill>
                </a:rPr>
                <a:t>Diseñar estrategias y emplear mecanismos específicos, de acuerdo al modelo pedagógico y al modelo didáctico  y un diseño curricular que favorezcan el proceso de aprendizaje, sin una presencia física. </a:t>
              </a:r>
            </a:p>
            <a:p>
              <a:pPr algn="ctr"/>
              <a:endParaRPr lang="es-ES" dirty="0">
                <a:latin typeface="+mj-lt"/>
              </a:endParaRPr>
            </a:p>
          </p:txBody>
        </p:sp>
        <p:sp>
          <p:nvSpPr>
            <p:cNvPr id="4" name="3 Rectángulo redondeado"/>
            <p:cNvSpPr/>
            <p:nvPr/>
          </p:nvSpPr>
          <p:spPr>
            <a:xfrm>
              <a:off x="2123728" y="2714620"/>
              <a:ext cx="3143272" cy="1214446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Mayor flexibilidad y mas adaptación a las necesidades y condiciones del estudiante</a:t>
              </a:r>
              <a:endParaRPr lang="es-E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5508104" y="2786058"/>
              <a:ext cx="3143272" cy="1357322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Comunicación individualizada a través de las TICS, escritos, audiovisuales entre otros.</a:t>
              </a:r>
            </a:p>
            <a:p>
              <a:pPr algn="ctr"/>
              <a:endParaRPr lang="es-ES" dirty="0">
                <a:latin typeface="+mj-lt"/>
              </a:endParaRPr>
            </a:p>
          </p:txBody>
        </p:sp>
        <p:sp>
          <p:nvSpPr>
            <p:cNvPr id="31" name="30 Rectángulo redondeado"/>
            <p:cNvSpPr/>
            <p:nvPr/>
          </p:nvSpPr>
          <p:spPr>
            <a:xfrm>
              <a:off x="2071670" y="4500570"/>
              <a:ext cx="6357982" cy="714380"/>
            </a:xfrm>
            <a:prstGeom prst="roundRect">
              <a:avLst/>
            </a:prstGeom>
            <a:gradFill flip="none" rotWithShape="1">
              <a:gsLst>
                <a:gs pos="0">
                  <a:srgbClr val="458377">
                    <a:shade val="30000"/>
                    <a:satMod val="115000"/>
                  </a:srgbClr>
                </a:gs>
                <a:gs pos="50000">
                  <a:srgbClr val="458377">
                    <a:shade val="67500"/>
                    <a:satMod val="115000"/>
                  </a:srgbClr>
                </a:gs>
                <a:gs pos="100000">
                  <a:srgbClr val="458377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+mj-lt"/>
              </a:endParaRPr>
            </a:p>
          </p:txBody>
        </p:sp>
      </p:grpSp>
      <p:sp>
        <p:nvSpPr>
          <p:cNvPr id="35" name="34 Rectángulo"/>
          <p:cNvSpPr/>
          <p:nvPr/>
        </p:nvSpPr>
        <p:spPr>
          <a:xfrm>
            <a:off x="2357422" y="4572008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dirty="0" smtClean="0"/>
              <a:t>Alto diálogo, medios de interacción ágiles y oportunos. </a:t>
            </a:r>
          </a:p>
        </p:txBody>
      </p:sp>
      <p:grpSp>
        <p:nvGrpSpPr>
          <p:cNvPr id="30" name="26 Grupo"/>
          <p:cNvGrpSpPr/>
          <p:nvPr/>
        </p:nvGrpSpPr>
        <p:grpSpPr>
          <a:xfrm rot="5400000">
            <a:off x="4469194" y="-3555775"/>
            <a:ext cx="1119031" cy="8230581"/>
            <a:chOff x="214284" y="229974"/>
            <a:chExt cx="1119031" cy="5911954"/>
          </a:xfrm>
        </p:grpSpPr>
        <p:sp>
          <p:nvSpPr>
            <p:cNvPr id="32" name="31 CuadroTexto"/>
            <p:cNvSpPr txBox="1"/>
            <p:nvPr/>
          </p:nvSpPr>
          <p:spPr>
            <a:xfrm rot="16200000">
              <a:off x="-1546794" y="2279086"/>
              <a:ext cx="4929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gradFill flip="none" rotWithShape="1">
                    <a:gsLst>
                      <a:gs pos="2000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Franklin Gothic Book" pitchFamily="34" charset="0"/>
                </a:rPr>
                <a:t>aprendizaje</a:t>
              </a:r>
              <a:r>
                <a:rPr lang="en-US" sz="4800" b="1" dirty="0" smtClean="0">
                  <a:gradFill flip="none" rotWithShape="1">
                    <a:gsLst>
                      <a:gs pos="2000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Franklin Gothic Book" pitchFamily="34" charset="0"/>
                </a:rPr>
                <a:t> </a:t>
              </a:r>
              <a:r>
                <a:rPr lang="en-US" sz="4800" b="1" dirty="0" err="1" smtClean="0">
                  <a:gradFill flip="none" rotWithShape="1">
                    <a:gsLst>
                      <a:gs pos="2000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Franklin Gothic Book" pitchFamily="34" charset="0"/>
                </a:rPr>
                <a:t>autónomo</a:t>
              </a:r>
              <a:endParaRPr lang="es-ES" sz="4800" b="1" dirty="0">
                <a:gradFill flip="none" rotWithShape="1">
                  <a:gsLst>
                    <a:gs pos="2000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Franklin Gothic Book" pitchFamily="34" charset="0"/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 rot="16200000">
              <a:off x="-2095493" y="3124265"/>
              <a:ext cx="53274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err="1" smtClean="0">
                  <a:gradFill flip="none" rotWithShape="1">
                    <a:gsLst>
                      <a:gs pos="0">
                        <a:schemeClr val="bg1">
                          <a:lumMod val="50000"/>
                          <a:lumOff val="50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50000"/>
                          <a:lumOff val="50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  <a:lumOff val="50000"/>
                          <a:shade val="100000"/>
                          <a:satMod val="115000"/>
                        </a:schemeClr>
                      </a:gs>
                    </a:gsLst>
                    <a:lin ang="16200000" scaled="0"/>
                    <a:tileRect/>
                  </a:gradFill>
                  <a:latin typeface="Franklin Gothic Book" pitchFamily="34" charset="0"/>
                  <a:cs typeface="Arial" pitchFamily="34" charset="0"/>
                </a:rPr>
                <a:t>Papel</a:t>
              </a:r>
              <a:r>
                <a:rPr lang="en-US" sz="4000" b="1" dirty="0" smtClean="0">
                  <a:gradFill flip="none" rotWithShape="1">
                    <a:gsLst>
                      <a:gs pos="0">
                        <a:schemeClr val="bg1">
                          <a:lumMod val="50000"/>
                          <a:lumOff val="50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50000"/>
                          <a:lumOff val="50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  <a:lumOff val="50000"/>
                          <a:shade val="100000"/>
                          <a:satMod val="115000"/>
                        </a:schemeClr>
                      </a:gs>
                    </a:gsLst>
                    <a:lin ang="16200000" scaled="0"/>
                    <a:tileRect/>
                  </a:gradFill>
                  <a:latin typeface="Franklin Gothic Book" pitchFamily="34" charset="0"/>
                  <a:cs typeface="Arial" pitchFamily="34" charset="0"/>
                </a:rPr>
                <a:t> del </a:t>
              </a:r>
              <a:r>
                <a:rPr lang="en-US" sz="4000" b="1" dirty="0" err="1" smtClean="0">
                  <a:gradFill flip="none" rotWithShape="1">
                    <a:gsLst>
                      <a:gs pos="0">
                        <a:schemeClr val="bg1">
                          <a:lumMod val="50000"/>
                          <a:lumOff val="50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50000"/>
                          <a:lumOff val="50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  <a:lumOff val="50000"/>
                          <a:shade val="100000"/>
                          <a:satMod val="115000"/>
                        </a:schemeClr>
                      </a:gs>
                    </a:gsLst>
                    <a:lin ang="16200000" scaled="0"/>
                    <a:tileRect/>
                  </a:gradFill>
                  <a:latin typeface="Franklin Gothic Book" pitchFamily="34" charset="0"/>
                  <a:cs typeface="Arial" pitchFamily="34" charset="0"/>
                </a:rPr>
                <a:t>docente</a:t>
              </a:r>
              <a:r>
                <a:rPr lang="en-US" sz="4000" b="1" dirty="0" smtClean="0">
                  <a:gradFill flip="none" rotWithShape="1">
                    <a:gsLst>
                      <a:gs pos="0">
                        <a:schemeClr val="bg1">
                          <a:lumMod val="50000"/>
                          <a:lumOff val="50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50000"/>
                          <a:lumOff val="50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  <a:lumOff val="50000"/>
                          <a:shade val="100000"/>
                          <a:satMod val="115000"/>
                        </a:schemeClr>
                      </a:gs>
                    </a:gsLst>
                    <a:lin ang="16200000" scaled="0"/>
                    <a:tileRect/>
                  </a:gradFill>
                  <a:latin typeface="Franklin Gothic Book" pitchFamily="34" charset="0"/>
                  <a:cs typeface="Arial" pitchFamily="34" charset="0"/>
                </a:rPr>
                <a:t> en el</a:t>
              </a:r>
              <a:endParaRPr lang="es-ES" sz="4000" b="1" dirty="0">
                <a:gradFill flip="none" rotWithShape="1">
                  <a:gsLst>
                    <a:gs pos="0">
                      <a:schemeClr val="bg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latin typeface="Franklin Gothic Book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6" name="35 Diagrama"/>
          <p:cNvGraphicFramePr/>
          <p:nvPr>
            <p:extLst>
              <p:ext uri="{D42A27DB-BD31-4B8C-83A1-F6EECF244321}">
                <p14:modId xmlns:p14="http://schemas.microsoft.com/office/powerpoint/2010/main" val="733320163"/>
              </p:ext>
            </p:extLst>
          </p:nvPr>
        </p:nvGraphicFramePr>
        <p:xfrm>
          <a:off x="1788368" y="18132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7" name="3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7" b="94644"/>
          <a:stretch>
            <a:fillRect/>
          </a:stretch>
        </p:blipFill>
        <p:spPr>
          <a:xfrm>
            <a:off x="-36512" y="1140704"/>
            <a:ext cx="9143999" cy="27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 descr="http://ule.net23.net/Imagenes/distrital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4624"/>
            <a:ext cx="792088" cy="1022948"/>
          </a:xfrm>
          <a:prstGeom prst="rect">
            <a:avLst/>
          </a:prstGeom>
          <a:noFill/>
        </p:spPr>
      </p:pic>
      <p:sp>
        <p:nvSpPr>
          <p:cNvPr id="25" name="24 CuadroTexto"/>
          <p:cNvSpPr txBox="1"/>
          <p:nvPr/>
        </p:nvSpPr>
        <p:spPr>
          <a:xfrm>
            <a:off x="2281572" y="288035"/>
            <a:ext cx="686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gradFill flip="none" rotWithShape="1">
                  <a:gsLst>
                    <a:gs pos="2000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Franklin Gothic Book" pitchFamily="34" charset="0"/>
              </a:rPr>
              <a:t>aprendizaje</a:t>
            </a:r>
            <a:r>
              <a:rPr lang="en-US" sz="4800" b="1" dirty="0" smtClean="0">
                <a:gradFill flip="none" rotWithShape="1">
                  <a:gsLst>
                    <a:gs pos="2000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Franklin Gothic Book" pitchFamily="34" charset="0"/>
              </a:rPr>
              <a:t> </a:t>
            </a:r>
            <a:r>
              <a:rPr lang="en-US" sz="4800" b="1" dirty="0" err="1" smtClean="0">
                <a:gradFill flip="none" rotWithShape="1">
                  <a:gsLst>
                    <a:gs pos="2000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Franklin Gothic Book" pitchFamily="34" charset="0"/>
              </a:rPr>
              <a:t>autónomo</a:t>
            </a:r>
            <a:endParaRPr lang="es-ES" sz="4800" b="1" dirty="0">
              <a:gradFill flip="none" rotWithShape="1">
                <a:gsLst>
                  <a:gs pos="2000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Franklin Gothic Book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913419" y="0"/>
            <a:ext cx="741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gradFill flip="none" rotWithShape="1">
                  <a:gsLst>
                    <a:gs pos="0">
                      <a:schemeClr val="bg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latin typeface="Franklin Gothic Book" pitchFamily="34" charset="0"/>
                <a:cs typeface="Arial" pitchFamily="34" charset="0"/>
              </a:rPr>
              <a:t>Ventajas</a:t>
            </a:r>
            <a:r>
              <a:rPr lang="en-US" sz="4000" b="1" dirty="0" smtClean="0">
                <a:gradFill flip="none" rotWithShape="1">
                  <a:gsLst>
                    <a:gs pos="0">
                      <a:schemeClr val="bg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latin typeface="Franklin Gothic Book" pitchFamily="34" charset="0"/>
                <a:cs typeface="Arial" pitchFamily="34" charset="0"/>
              </a:rPr>
              <a:t> del</a:t>
            </a:r>
            <a:endParaRPr lang="es-ES" sz="4000" b="1" dirty="0">
              <a:gradFill flip="none" rotWithShape="1">
                <a:gsLst>
                  <a:gs pos="0">
                    <a:schemeClr val="bg1">
                      <a:lumMod val="50000"/>
                      <a:lumOff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lumOff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lumOff val="50000"/>
                      <a:shade val="100000"/>
                      <a:satMod val="115000"/>
                    </a:schemeClr>
                  </a:gs>
                </a:gsLst>
                <a:lin ang="16200000" scaled="0"/>
                <a:tileRect/>
              </a:gradFill>
              <a:latin typeface="Franklin Gothic Book" pitchFamily="34" charset="0"/>
              <a:cs typeface="Arial" pitchFamily="34" charset="0"/>
            </a:endParaRPr>
          </a:p>
        </p:txBody>
      </p:sp>
      <p:sp>
        <p:nvSpPr>
          <p:cNvPr id="27" name="26 Pentágono"/>
          <p:cNvSpPr/>
          <p:nvPr/>
        </p:nvSpPr>
        <p:spPr>
          <a:xfrm>
            <a:off x="0" y="1988840"/>
            <a:ext cx="5832648" cy="504056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Franklin Gothic Book" pitchFamily="34" charset="0"/>
              </a:rPr>
              <a:t>Posibilidad</a:t>
            </a:r>
            <a:r>
              <a:rPr lang="en-US" dirty="0" smtClean="0">
                <a:latin typeface="Franklin Gothic Book" pitchFamily="34" charset="0"/>
              </a:rPr>
              <a:t> de </a:t>
            </a:r>
            <a:r>
              <a:rPr lang="en-US" dirty="0" err="1" smtClean="0">
                <a:latin typeface="Franklin Gothic Book" pitchFamily="34" charset="0"/>
              </a:rPr>
              <a:t>construir</a:t>
            </a:r>
            <a:r>
              <a:rPr lang="en-US" dirty="0" smtClean="0">
                <a:latin typeface="Franklin Gothic Book" pitchFamily="34" charset="0"/>
              </a:rPr>
              <a:t> un </a:t>
            </a:r>
            <a:r>
              <a:rPr lang="en-US" dirty="0" err="1" smtClean="0">
                <a:latin typeface="Franklin Gothic Book" pitchFamily="34" charset="0"/>
              </a:rPr>
              <a:t>aprendizaje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significativo</a:t>
            </a:r>
            <a:endParaRPr lang="es-ES" dirty="0" smtClean="0">
              <a:latin typeface="Franklin Gothic Book" pitchFamily="34" charset="0"/>
            </a:endParaRPr>
          </a:p>
        </p:txBody>
      </p:sp>
      <p:sp>
        <p:nvSpPr>
          <p:cNvPr id="28" name="27 Pentágono"/>
          <p:cNvSpPr/>
          <p:nvPr/>
        </p:nvSpPr>
        <p:spPr>
          <a:xfrm>
            <a:off x="-36512" y="2780928"/>
            <a:ext cx="5832648" cy="504056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+mj-lt"/>
              </a:rPr>
              <a:t>Desarrollo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iniciativa</a:t>
            </a:r>
            <a:endParaRPr lang="es-ES" dirty="0" smtClean="0">
              <a:latin typeface="+mj-lt"/>
            </a:endParaRPr>
          </a:p>
        </p:txBody>
      </p:sp>
      <p:sp>
        <p:nvSpPr>
          <p:cNvPr id="29" name="28 Pentágono"/>
          <p:cNvSpPr/>
          <p:nvPr/>
        </p:nvSpPr>
        <p:spPr>
          <a:xfrm>
            <a:off x="-36512" y="3573016"/>
            <a:ext cx="5832648" cy="504056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Responsabilidad</a:t>
            </a:r>
            <a:r>
              <a:rPr lang="en-US" dirty="0" smtClean="0">
                <a:latin typeface="+mj-lt"/>
              </a:rPr>
              <a:t> en la </a:t>
            </a:r>
            <a:r>
              <a:rPr lang="en-US" dirty="0" err="1" smtClean="0">
                <a:latin typeface="+mj-lt"/>
              </a:rPr>
              <a:t>búsqueda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información</a:t>
            </a:r>
            <a:endParaRPr lang="es-ES" dirty="0" smtClean="0">
              <a:latin typeface="+mj-lt"/>
            </a:endParaRPr>
          </a:p>
        </p:txBody>
      </p:sp>
      <p:sp>
        <p:nvSpPr>
          <p:cNvPr id="30" name="29 Pentágono"/>
          <p:cNvSpPr/>
          <p:nvPr/>
        </p:nvSpPr>
        <p:spPr>
          <a:xfrm>
            <a:off x="0" y="4365104"/>
            <a:ext cx="5832648" cy="504056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Se </a:t>
            </a:r>
            <a:r>
              <a:rPr lang="en-US" dirty="0" err="1" smtClean="0">
                <a:latin typeface="+mj-lt"/>
              </a:rPr>
              <a:t>hace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competente</a:t>
            </a:r>
            <a:r>
              <a:rPr lang="en-US" dirty="0" smtClean="0">
                <a:latin typeface="+mj-lt"/>
              </a:rPr>
              <a:t> antes </a:t>
            </a:r>
            <a:r>
              <a:rPr lang="en-US" dirty="0" err="1" smtClean="0">
                <a:latin typeface="+mj-lt"/>
              </a:rPr>
              <a:t>las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necesidades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actuales</a:t>
            </a:r>
            <a:endParaRPr lang="es-ES" dirty="0" smtClean="0">
              <a:latin typeface="+mj-lt"/>
            </a:endParaRPr>
          </a:p>
        </p:txBody>
      </p:sp>
      <p:sp>
        <p:nvSpPr>
          <p:cNvPr id="31" name="30 Pentágono"/>
          <p:cNvSpPr/>
          <p:nvPr/>
        </p:nvSpPr>
        <p:spPr>
          <a:xfrm>
            <a:off x="-36512" y="5157192"/>
            <a:ext cx="5832648" cy="504056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+mj-lt"/>
              </a:rPr>
              <a:t>Mundo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globalizado</a:t>
            </a:r>
            <a:r>
              <a:rPr lang="en-US" dirty="0" smtClean="0">
                <a:latin typeface="+mj-lt"/>
              </a:rPr>
              <a:t> con </a:t>
            </a:r>
            <a:r>
              <a:rPr lang="en-US" dirty="0" err="1" smtClean="0">
                <a:latin typeface="+mj-lt"/>
              </a:rPr>
              <a:t>nuevas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exigencias</a:t>
            </a:r>
            <a:endParaRPr lang="es-ES" dirty="0" smtClean="0">
              <a:latin typeface="+mj-lt"/>
            </a:endParaRPr>
          </a:p>
        </p:txBody>
      </p:sp>
      <p:pic>
        <p:nvPicPr>
          <p:cNvPr id="37" name="3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7" b="94644"/>
          <a:stretch>
            <a:fillRect/>
          </a:stretch>
        </p:blipFill>
        <p:spPr>
          <a:xfrm>
            <a:off x="-36512" y="1140704"/>
            <a:ext cx="9143999" cy="27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farm9.staticflickr.com/8182/8056478333_dfb53fdc24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63" y="1394042"/>
            <a:ext cx="9237763" cy="616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ule.net23.net/Imagenes/distrital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4624"/>
            <a:ext cx="792088" cy="1022948"/>
          </a:xfrm>
          <a:prstGeom prst="rect">
            <a:avLst/>
          </a:prstGeom>
          <a:noFill/>
        </p:spPr>
      </p:pic>
      <p:sp>
        <p:nvSpPr>
          <p:cNvPr id="39" name="38 Elipse"/>
          <p:cNvSpPr/>
          <p:nvPr/>
        </p:nvSpPr>
        <p:spPr>
          <a:xfrm>
            <a:off x="46896" y="1693535"/>
            <a:ext cx="2857520" cy="2571768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+mj-lt"/>
              </a:rPr>
              <a:t>Posibilidad</a:t>
            </a:r>
            <a:r>
              <a:rPr lang="en-US" sz="1400" dirty="0" smtClean="0">
                <a:latin typeface="+mj-lt"/>
              </a:rPr>
              <a:t> del </a:t>
            </a:r>
            <a:r>
              <a:rPr lang="en-US" sz="1400" dirty="0" err="1" smtClean="0">
                <a:latin typeface="+mj-lt"/>
              </a:rPr>
              <a:t>estudiante</a:t>
            </a:r>
            <a:r>
              <a:rPr lang="en-US" sz="1400" dirty="0" smtClean="0">
                <a:latin typeface="+mj-lt"/>
              </a:rPr>
              <a:t> de </a:t>
            </a:r>
            <a:r>
              <a:rPr lang="en-US" sz="1400" dirty="0" err="1" smtClean="0">
                <a:latin typeface="+mj-lt"/>
              </a:rPr>
              <a:t>aprender</a:t>
            </a:r>
            <a:r>
              <a:rPr lang="en-US" sz="1400" dirty="0" smtClean="0">
                <a:latin typeface="+mj-lt"/>
              </a:rPr>
              <a:t> a </a:t>
            </a:r>
            <a:r>
              <a:rPr lang="en-US" sz="1400" dirty="0" err="1" smtClean="0">
                <a:latin typeface="+mj-lt"/>
              </a:rPr>
              <a:t>aprender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que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resulta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cada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vez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más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conciente</a:t>
            </a:r>
            <a:r>
              <a:rPr lang="en-US" sz="1400" dirty="0" smtClean="0">
                <a:latin typeface="+mj-lt"/>
              </a:rPr>
              <a:t> de </a:t>
            </a:r>
            <a:r>
              <a:rPr lang="en-US" sz="1400" dirty="0" err="1" smtClean="0">
                <a:latin typeface="+mj-lt"/>
              </a:rPr>
              <a:t>su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proceso</a:t>
            </a:r>
            <a:r>
              <a:rPr lang="en-US" sz="1400" dirty="0" smtClean="0">
                <a:latin typeface="+mj-lt"/>
              </a:rPr>
              <a:t> de </a:t>
            </a:r>
            <a:r>
              <a:rPr lang="en-US" sz="1400" dirty="0" err="1" smtClean="0">
                <a:latin typeface="+mj-lt"/>
              </a:rPr>
              <a:t>cognición</a:t>
            </a:r>
            <a:endParaRPr lang="es-ES" sz="1400" dirty="0">
              <a:latin typeface="+mj-lt"/>
            </a:endParaRPr>
          </a:p>
        </p:txBody>
      </p:sp>
      <p:sp>
        <p:nvSpPr>
          <p:cNvPr id="41" name="40 Elipse"/>
          <p:cNvSpPr/>
          <p:nvPr/>
        </p:nvSpPr>
        <p:spPr>
          <a:xfrm>
            <a:off x="6091469" y="1844824"/>
            <a:ext cx="2928958" cy="2428892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+mj-lt"/>
              </a:rPr>
              <a:t>Conciencia</a:t>
            </a:r>
            <a:r>
              <a:rPr lang="en-US" sz="1400" dirty="0" smtClean="0">
                <a:latin typeface="+mj-lt"/>
              </a:rPr>
              <a:t> del </a:t>
            </a:r>
            <a:r>
              <a:rPr lang="en-US" sz="1400" dirty="0" err="1" smtClean="0">
                <a:latin typeface="+mj-lt"/>
              </a:rPr>
              <a:t>estudiante</a:t>
            </a:r>
            <a:r>
              <a:rPr lang="en-US" sz="1400" dirty="0" smtClean="0">
                <a:latin typeface="+mj-lt"/>
              </a:rPr>
              <a:t> de </a:t>
            </a:r>
            <a:r>
              <a:rPr lang="en-US" sz="1400" dirty="0" err="1" smtClean="0">
                <a:latin typeface="+mj-lt"/>
              </a:rPr>
              <a:t>sus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propios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procesos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mentales</a:t>
            </a:r>
            <a:r>
              <a:rPr lang="en-US" sz="1400" dirty="0" smtClean="0">
                <a:latin typeface="+mj-lt"/>
              </a:rPr>
              <a:t> (</a:t>
            </a:r>
            <a:r>
              <a:rPr lang="en-US" sz="1400" dirty="0" err="1" smtClean="0">
                <a:latin typeface="+mj-lt"/>
              </a:rPr>
              <a:t>cómo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aprende</a:t>
            </a:r>
            <a:r>
              <a:rPr lang="en-US" sz="1400" dirty="0" smtClean="0">
                <a:latin typeface="+mj-lt"/>
              </a:rPr>
              <a:t>) y al control del </a:t>
            </a:r>
            <a:r>
              <a:rPr lang="en-US" sz="1400" dirty="0" err="1" smtClean="0">
                <a:latin typeface="+mj-lt"/>
              </a:rPr>
              <a:t>dominio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cognitivo</a:t>
            </a:r>
            <a:r>
              <a:rPr lang="en-US" sz="1400" dirty="0" smtClean="0">
                <a:latin typeface="+mj-lt"/>
              </a:rPr>
              <a:t> (forma de </a:t>
            </a:r>
            <a:r>
              <a:rPr lang="en-US" sz="1400" dirty="0" err="1" smtClean="0">
                <a:latin typeface="+mj-lt"/>
              </a:rPr>
              <a:t>aprender</a:t>
            </a:r>
            <a:r>
              <a:rPr lang="en-US" sz="1400" dirty="0" smtClean="0">
                <a:latin typeface="+mj-lt"/>
              </a:rPr>
              <a:t>)</a:t>
            </a:r>
            <a:endParaRPr lang="es-ES" sz="1400" dirty="0">
              <a:latin typeface="+mj-lt"/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3407385" y="4653136"/>
            <a:ext cx="2428892" cy="2071702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+mj-lt"/>
              </a:rPr>
              <a:t>Ambos </a:t>
            </a:r>
            <a:r>
              <a:rPr lang="en-US" sz="1400" dirty="0" err="1" smtClean="0">
                <a:latin typeface="+mj-lt"/>
              </a:rPr>
              <a:t>orientan</a:t>
            </a:r>
            <a:r>
              <a:rPr lang="en-US" sz="1400" dirty="0" smtClean="0">
                <a:latin typeface="+mj-lt"/>
              </a:rPr>
              <a:t> a </a:t>
            </a:r>
            <a:r>
              <a:rPr lang="en-US" sz="1400" dirty="0" err="1" smtClean="0">
                <a:latin typeface="+mj-lt"/>
              </a:rPr>
              <a:t>una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mejora</a:t>
            </a:r>
            <a:r>
              <a:rPr lang="en-US" sz="1400" dirty="0" smtClean="0">
                <a:latin typeface="+mj-lt"/>
              </a:rPr>
              <a:t> del </a:t>
            </a:r>
            <a:r>
              <a:rPr lang="en-US" sz="1400" dirty="0" err="1" smtClean="0">
                <a:latin typeface="+mj-lt"/>
              </a:rPr>
              <a:t>estudio</a:t>
            </a:r>
            <a:r>
              <a:rPr lang="en-US" sz="1400" dirty="0" smtClean="0">
                <a:latin typeface="+mj-lt"/>
              </a:rPr>
              <a:t> personal </a:t>
            </a:r>
            <a:r>
              <a:rPr lang="en-US" sz="1400" dirty="0" err="1" smtClean="0">
                <a:latin typeface="+mj-lt"/>
              </a:rPr>
              <a:t>que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conduzca</a:t>
            </a:r>
            <a:r>
              <a:rPr lang="en-US" sz="1400" dirty="0" smtClean="0">
                <a:latin typeface="+mj-lt"/>
              </a:rPr>
              <a:t> a </a:t>
            </a:r>
            <a:r>
              <a:rPr lang="en-US" sz="1400" dirty="0" err="1" smtClean="0">
                <a:latin typeface="+mj-lt"/>
              </a:rPr>
              <a:t>resultados</a:t>
            </a:r>
            <a:r>
              <a:rPr lang="en-US" sz="1400" dirty="0" smtClean="0">
                <a:latin typeface="+mj-lt"/>
              </a:rPr>
              <a:t> de </a:t>
            </a:r>
            <a:r>
              <a:rPr lang="en-US" sz="1400" dirty="0" err="1" smtClean="0">
                <a:latin typeface="+mj-lt"/>
              </a:rPr>
              <a:t>aprendizaje</a:t>
            </a:r>
            <a:endParaRPr lang="es-ES" sz="1400" dirty="0">
              <a:latin typeface="+mj-lt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475656" y="288035"/>
            <a:ext cx="686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err="1" smtClean="0">
                <a:gradFill flip="none" rotWithShape="1">
                  <a:gsLst>
                    <a:gs pos="2000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Franklin Gothic Book" pitchFamily="34" charset="0"/>
              </a:rPr>
              <a:t>Metacognición</a:t>
            </a:r>
            <a:endParaRPr lang="es-ES" sz="4800" b="1" dirty="0">
              <a:gradFill flip="none" rotWithShape="1">
                <a:gsLst>
                  <a:gs pos="2000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Franklin Gothic Book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913419" y="0"/>
            <a:ext cx="741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gradFill flip="none" rotWithShape="1">
                  <a:gsLst>
                    <a:gs pos="0">
                      <a:schemeClr val="bg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latin typeface="Franklin Gothic Book" pitchFamily="34" charset="0"/>
                <a:cs typeface="Arial" pitchFamily="34" charset="0"/>
              </a:rPr>
              <a:t>Importancia</a:t>
            </a:r>
            <a:r>
              <a:rPr lang="en-US" sz="4000" b="1" dirty="0" smtClean="0">
                <a:gradFill flip="none" rotWithShape="1">
                  <a:gsLst>
                    <a:gs pos="0">
                      <a:schemeClr val="bg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latin typeface="Franklin Gothic Book" pitchFamily="34" charset="0"/>
                <a:cs typeface="Arial" pitchFamily="34" charset="0"/>
              </a:rPr>
              <a:t> de la</a:t>
            </a:r>
            <a:endParaRPr lang="es-ES" sz="4000" b="1" dirty="0">
              <a:gradFill flip="none" rotWithShape="1">
                <a:gsLst>
                  <a:gs pos="0">
                    <a:schemeClr val="bg1">
                      <a:lumMod val="50000"/>
                      <a:lumOff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lumOff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lumOff val="50000"/>
                      <a:shade val="100000"/>
                      <a:satMod val="115000"/>
                    </a:schemeClr>
                  </a:gs>
                </a:gsLst>
                <a:lin ang="16200000" scaled="0"/>
                <a:tileRect/>
              </a:gradFill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35" name="3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7" b="94644"/>
          <a:stretch>
            <a:fillRect/>
          </a:stretch>
        </p:blipFill>
        <p:spPr>
          <a:xfrm>
            <a:off x="-36512" y="1140704"/>
            <a:ext cx="9143999" cy="27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ule.net23.net/Imagenes/distrital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4624"/>
            <a:ext cx="792088" cy="102294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475656" y="288035"/>
            <a:ext cx="686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err="1" smtClean="0">
                <a:gradFill flip="none" rotWithShape="1">
                  <a:gsLst>
                    <a:gs pos="2000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Franklin Gothic Book" pitchFamily="34" charset="0"/>
              </a:rPr>
              <a:t>Aprendizaje</a:t>
            </a:r>
            <a:endParaRPr lang="es-ES" sz="4800" b="1" dirty="0">
              <a:gradFill flip="none" rotWithShape="1">
                <a:gsLst>
                  <a:gs pos="2000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Franklin Gothic Book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913419" y="0"/>
            <a:ext cx="741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gradFill flip="none" rotWithShape="1">
                  <a:gsLst>
                    <a:gs pos="0">
                      <a:schemeClr val="bg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latin typeface="Franklin Gothic Book" pitchFamily="34" charset="0"/>
                <a:cs typeface="Arial" pitchFamily="34" charset="0"/>
              </a:rPr>
              <a:t>Estrategias</a:t>
            </a:r>
            <a:r>
              <a:rPr lang="en-US" sz="4000" b="1" dirty="0" smtClean="0">
                <a:gradFill flip="none" rotWithShape="1">
                  <a:gsLst>
                    <a:gs pos="0">
                      <a:schemeClr val="bg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latin typeface="Franklin Gothic Book" pitchFamily="34" charset="0"/>
                <a:cs typeface="Arial" pitchFamily="34" charset="0"/>
              </a:rPr>
              <a:t> de</a:t>
            </a:r>
            <a:endParaRPr lang="es-ES" sz="4000" b="1" dirty="0">
              <a:gradFill flip="none" rotWithShape="1">
                <a:gsLst>
                  <a:gs pos="0">
                    <a:schemeClr val="bg1">
                      <a:lumMod val="50000"/>
                      <a:lumOff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lumOff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lumOff val="50000"/>
                      <a:shade val="100000"/>
                      <a:satMod val="115000"/>
                    </a:schemeClr>
                  </a:gs>
                </a:gsLst>
                <a:lin ang="16200000" scaled="0"/>
                <a:tileRect/>
              </a:gradFill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12" name="Picture 2" descr="As%C3%AD+encontrar%C3%A1+el+%C3%A9xito.png (400×400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170326"/>
            <a:ext cx="1571636" cy="1643050"/>
          </a:xfrm>
          <a:prstGeom prst="rect">
            <a:avLst/>
          </a:prstGeom>
          <a:noFill/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7" b="94644"/>
          <a:stretch>
            <a:fillRect/>
          </a:stretch>
        </p:blipFill>
        <p:spPr>
          <a:xfrm>
            <a:off x="-36512" y="1140704"/>
            <a:ext cx="9143999" cy="27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9" name="28 Grupo"/>
          <p:cNvGrpSpPr/>
          <p:nvPr/>
        </p:nvGrpSpPr>
        <p:grpSpPr>
          <a:xfrm>
            <a:off x="1397900" y="2564904"/>
            <a:ext cx="2517582" cy="1368152"/>
            <a:chOff x="1026523" y="2996952"/>
            <a:chExt cx="2517582" cy="1368152"/>
          </a:xfrm>
        </p:grpSpPr>
        <p:sp>
          <p:nvSpPr>
            <p:cNvPr id="14" name="13 CuadroTexto"/>
            <p:cNvSpPr txBox="1"/>
            <p:nvPr/>
          </p:nvSpPr>
          <p:spPr>
            <a:xfrm>
              <a:off x="1321221" y="3441194"/>
              <a:ext cx="208903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4000" dirty="0" smtClean="0">
                  <a:solidFill>
                    <a:srgbClr val="C00000"/>
                  </a:solidFill>
                  <a:latin typeface="Britannic Bold" pitchFamily="34" charset="0"/>
                </a:rPr>
                <a:t>afectivo </a:t>
              </a: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026523" y="3841884"/>
              <a:ext cx="24881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2800" dirty="0" smtClean="0">
                  <a:solidFill>
                    <a:schemeClr val="bg1"/>
                  </a:solidFill>
                  <a:latin typeface="Britannic Bold" pitchFamily="34" charset="0"/>
                </a:rPr>
                <a:t>   </a:t>
              </a:r>
              <a:r>
                <a:rPr lang="es-ES" sz="2800" dirty="0" smtClean="0">
                  <a:solidFill>
                    <a:srgbClr val="C00000"/>
                  </a:solidFill>
                  <a:latin typeface="Britannic Bold" pitchFamily="34" charset="0"/>
                </a:rPr>
                <a:t>emocionales</a:t>
              </a:r>
              <a:endParaRPr lang="es-ES" sz="2800" dirty="0">
                <a:solidFill>
                  <a:srgbClr val="C00000"/>
                </a:solidFill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1184164" y="2996952"/>
              <a:ext cx="235994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2700" dirty="0" smtClean="0">
                  <a:solidFill>
                    <a:schemeClr val="bg1"/>
                  </a:solidFill>
                  <a:latin typeface="Britannic Bold" pitchFamily="34" charset="0"/>
                </a:rPr>
                <a:t> Desarrollo de</a:t>
              </a:r>
              <a:endParaRPr lang="es-ES" sz="2700" dirty="0">
                <a:latin typeface="Britannic Bold" pitchFamily="34" charset="0"/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183246" y="3219653"/>
              <a:ext cx="2250937" cy="5693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100" dirty="0" smtClean="0">
                  <a:solidFill>
                    <a:schemeClr val="bg1"/>
                  </a:solidFill>
                  <a:latin typeface="Britannic Bold" pitchFamily="34" charset="0"/>
                </a:rPr>
                <a:t> estrategias</a:t>
              </a:r>
              <a:endParaRPr lang="es-ES" sz="3100" dirty="0"/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5303417" y="2564904"/>
            <a:ext cx="2334293" cy="999728"/>
            <a:chOff x="3974970" y="3420834"/>
            <a:chExt cx="2334293" cy="999728"/>
          </a:xfrm>
        </p:grpSpPr>
        <p:sp>
          <p:nvSpPr>
            <p:cNvPr id="19" name="18 Rectángulo"/>
            <p:cNvSpPr/>
            <p:nvPr/>
          </p:nvSpPr>
          <p:spPr>
            <a:xfrm>
              <a:off x="3995936" y="4005064"/>
              <a:ext cx="2241319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100" dirty="0" err="1" smtClean="0">
                  <a:solidFill>
                    <a:srgbClr val="C00000"/>
                  </a:solidFill>
                  <a:latin typeface="Britannic Bold" pitchFamily="34" charset="0"/>
                </a:rPr>
                <a:t>autoplanificación</a:t>
              </a:r>
              <a:endParaRPr lang="es-ES" sz="2100" dirty="0">
                <a:solidFill>
                  <a:srgbClr val="C00000"/>
                </a:solidFill>
              </a:endParaRPr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3974970" y="3420834"/>
              <a:ext cx="23342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700" dirty="0" smtClean="0">
                  <a:solidFill>
                    <a:schemeClr val="bg1"/>
                  </a:solidFill>
                  <a:latin typeface="Britannic Bold" pitchFamily="34" charset="0"/>
                </a:rPr>
                <a:t>Desarrollo de</a:t>
              </a:r>
              <a:endParaRPr lang="es-ES" sz="2700" dirty="0">
                <a:latin typeface="Britannic Bold" pitchFamily="34" charset="0"/>
              </a:endParaRPr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4005007" y="3636858"/>
              <a:ext cx="21996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3100" dirty="0" smtClean="0">
                  <a:solidFill>
                    <a:schemeClr val="bg1"/>
                  </a:solidFill>
                  <a:latin typeface="Britannic Bold" pitchFamily="34" charset="0"/>
                </a:rPr>
                <a:t>estrategias</a:t>
              </a:r>
              <a:endParaRPr lang="es-ES" sz="3100" dirty="0"/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1740993" y="4437112"/>
            <a:ext cx="2356187" cy="1015117"/>
            <a:chOff x="1740993" y="4509120"/>
            <a:chExt cx="2356187" cy="1015117"/>
          </a:xfrm>
        </p:grpSpPr>
        <p:sp>
          <p:nvSpPr>
            <p:cNvPr id="23" name="22 Rectángulo"/>
            <p:cNvSpPr/>
            <p:nvPr/>
          </p:nvSpPr>
          <p:spPr>
            <a:xfrm>
              <a:off x="1740993" y="5093350"/>
              <a:ext cx="232467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200" dirty="0" smtClean="0">
                  <a:solidFill>
                    <a:srgbClr val="C00000"/>
                  </a:solidFill>
                  <a:latin typeface="Britannic Bold" pitchFamily="34" charset="0"/>
                </a:rPr>
                <a:t>   </a:t>
              </a:r>
              <a:r>
                <a:rPr lang="es-ES" sz="2200" dirty="0" smtClean="0">
                  <a:solidFill>
                    <a:srgbClr val="C00000"/>
                  </a:solidFill>
                  <a:latin typeface="Britannic Bold" pitchFamily="34" charset="0"/>
                </a:rPr>
                <a:t>autorregulación</a:t>
              </a:r>
              <a:endParaRPr lang="es-ES" sz="2200" dirty="0">
                <a:solidFill>
                  <a:srgbClr val="C00000"/>
                </a:solidFill>
              </a:endParaRPr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1764489" y="4509120"/>
              <a:ext cx="233269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bg1"/>
                  </a:solidFill>
                  <a:latin typeface="Britannic Bold" pitchFamily="34" charset="0"/>
                </a:rPr>
                <a:t>  </a:t>
              </a:r>
              <a:r>
                <a:rPr lang="es-ES" sz="2700" dirty="0" smtClean="0">
                  <a:solidFill>
                    <a:schemeClr val="bg1"/>
                  </a:solidFill>
                  <a:latin typeface="Britannic Bold" pitchFamily="34" charset="0"/>
                </a:rPr>
                <a:t>Desarrollo de</a:t>
              </a:r>
              <a:endParaRPr lang="es-ES" sz="2700" dirty="0">
                <a:latin typeface="Britannic Bold" pitchFamily="34" charset="0"/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793725" y="4725144"/>
              <a:ext cx="21996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100" dirty="0" smtClean="0">
                  <a:solidFill>
                    <a:schemeClr val="bg1"/>
                  </a:solidFill>
                  <a:latin typeface="Britannic Bold" pitchFamily="34" charset="0"/>
                </a:rPr>
                <a:t>estrategias</a:t>
              </a:r>
              <a:endParaRPr lang="es-ES" sz="3100" dirty="0"/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5334051" y="4437112"/>
            <a:ext cx="2334293" cy="999728"/>
            <a:chOff x="3779912" y="5301208"/>
            <a:chExt cx="2334293" cy="999728"/>
          </a:xfrm>
        </p:grpSpPr>
        <p:sp>
          <p:nvSpPr>
            <p:cNvPr id="26" name="25 Rectángulo"/>
            <p:cNvSpPr/>
            <p:nvPr/>
          </p:nvSpPr>
          <p:spPr>
            <a:xfrm>
              <a:off x="3800878" y="5885438"/>
              <a:ext cx="198163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100" dirty="0" smtClean="0">
                  <a:solidFill>
                    <a:srgbClr val="C00000"/>
                  </a:solidFill>
                  <a:latin typeface="Britannic Bold" pitchFamily="34" charset="0"/>
                </a:rPr>
                <a:t>autoevaluación</a:t>
              </a:r>
              <a:endParaRPr lang="es-ES" sz="2100" dirty="0">
                <a:solidFill>
                  <a:srgbClr val="C00000"/>
                </a:solidFill>
              </a:endParaRPr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3779912" y="5301208"/>
              <a:ext cx="23342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700" dirty="0" smtClean="0">
                  <a:solidFill>
                    <a:schemeClr val="bg1"/>
                  </a:solidFill>
                  <a:latin typeface="Britannic Bold" pitchFamily="34" charset="0"/>
                </a:rPr>
                <a:t>Desarrollo de</a:t>
              </a:r>
              <a:endParaRPr lang="es-ES" sz="2700" dirty="0">
                <a:latin typeface="Britannic Bold" pitchFamily="34" charset="0"/>
              </a:endParaRPr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3809949" y="5517232"/>
              <a:ext cx="21996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3100" dirty="0" smtClean="0">
                  <a:solidFill>
                    <a:schemeClr val="bg1"/>
                  </a:solidFill>
                  <a:latin typeface="Britannic Bold" pitchFamily="34" charset="0"/>
                </a:rPr>
                <a:t>estrategias</a:t>
              </a:r>
              <a:endParaRPr lang="es-ES" sz="3100" dirty="0"/>
            </a:p>
          </p:txBody>
        </p:sp>
      </p:grpSp>
      <p:sp>
        <p:nvSpPr>
          <p:cNvPr id="33" name="32 CuadroTexto"/>
          <p:cNvSpPr txBox="1"/>
          <p:nvPr/>
        </p:nvSpPr>
        <p:spPr>
          <a:xfrm>
            <a:off x="1043608" y="2780928"/>
            <a:ext cx="8034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Britannic Bold" pitchFamily="34" charset="0"/>
              </a:rPr>
              <a:t>1</a:t>
            </a:r>
            <a:r>
              <a:rPr lang="es-ES" sz="5400" dirty="0" smtClean="0">
                <a:solidFill>
                  <a:srgbClr val="C00000"/>
                </a:solidFill>
                <a:latin typeface="Britannic Bold" pitchFamily="34" charset="0"/>
              </a:rPr>
              <a:t>.</a:t>
            </a:r>
            <a:endParaRPr lang="es-ES" dirty="0">
              <a:solidFill>
                <a:srgbClr val="C00000"/>
              </a:solidFill>
              <a:latin typeface="Britannic Bold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4716016" y="2793702"/>
            <a:ext cx="8034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Britannic Bold" pitchFamily="34" charset="0"/>
              </a:rPr>
              <a:t>2</a:t>
            </a:r>
            <a:r>
              <a:rPr lang="es-ES" sz="5400" dirty="0" smtClean="0">
                <a:solidFill>
                  <a:srgbClr val="C00000"/>
                </a:solidFill>
                <a:latin typeface="Britannic Bold" pitchFamily="34" charset="0"/>
              </a:rPr>
              <a:t>.</a:t>
            </a:r>
            <a:endParaRPr lang="es-ES" dirty="0">
              <a:solidFill>
                <a:srgbClr val="C00000"/>
              </a:solidFill>
              <a:latin typeface="Britannic Bold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187624" y="4449886"/>
            <a:ext cx="805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Britannic Bold" pitchFamily="34" charset="0"/>
              </a:rPr>
              <a:t>3</a:t>
            </a:r>
            <a:r>
              <a:rPr lang="es-ES" sz="5400" dirty="0" smtClean="0">
                <a:solidFill>
                  <a:srgbClr val="C00000"/>
                </a:solidFill>
                <a:latin typeface="Britannic Bold" pitchFamily="34" charset="0"/>
              </a:rPr>
              <a:t>.</a:t>
            </a:r>
            <a:endParaRPr lang="es-ES" dirty="0">
              <a:solidFill>
                <a:srgbClr val="C00000"/>
              </a:solidFill>
              <a:latin typeface="Britannic Bold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4746650" y="4377878"/>
            <a:ext cx="8034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Britannic Bold" pitchFamily="34" charset="0"/>
              </a:rPr>
              <a:t>4</a:t>
            </a:r>
            <a:r>
              <a:rPr lang="es-ES" sz="5400" dirty="0" smtClean="0">
                <a:solidFill>
                  <a:srgbClr val="C00000"/>
                </a:solidFill>
                <a:latin typeface="Britannic Bold" pitchFamily="34" charset="0"/>
              </a:rPr>
              <a:t>.</a:t>
            </a:r>
            <a:endParaRPr lang="es-ES" dirty="0">
              <a:solidFill>
                <a:srgbClr val="C00000"/>
              </a:solidFill>
              <a:latin typeface="Britannic Bold" pitchFamily="34" charset="0"/>
            </a:endParaRPr>
          </a:p>
        </p:txBody>
      </p:sp>
      <p:sp>
        <p:nvSpPr>
          <p:cNvPr id="37" name="36 Redondear rectángulo de esquina diagonal"/>
          <p:cNvSpPr/>
          <p:nvPr/>
        </p:nvSpPr>
        <p:spPr>
          <a:xfrm>
            <a:off x="1043608" y="2420888"/>
            <a:ext cx="3168352" cy="1656184"/>
          </a:xfrm>
          <a:prstGeom prst="round2Diag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dondear rectángulo de esquina diagonal"/>
          <p:cNvSpPr/>
          <p:nvPr/>
        </p:nvSpPr>
        <p:spPr>
          <a:xfrm>
            <a:off x="4716016" y="2420888"/>
            <a:ext cx="3168352" cy="1656184"/>
          </a:xfrm>
          <a:prstGeom prst="round2Diag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dondear rectángulo de esquina diagonal"/>
          <p:cNvSpPr/>
          <p:nvPr/>
        </p:nvSpPr>
        <p:spPr>
          <a:xfrm>
            <a:off x="1043608" y="4293096"/>
            <a:ext cx="3168352" cy="1656184"/>
          </a:xfrm>
          <a:prstGeom prst="round2Diag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Redondear rectángulo de esquina diagonal"/>
          <p:cNvSpPr/>
          <p:nvPr/>
        </p:nvSpPr>
        <p:spPr>
          <a:xfrm>
            <a:off x="4716016" y="4293096"/>
            <a:ext cx="3168352" cy="1656184"/>
          </a:xfrm>
          <a:prstGeom prst="round2Diag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dondear rectángulo de esquina diagonal"/>
          <p:cNvSpPr/>
          <p:nvPr/>
        </p:nvSpPr>
        <p:spPr>
          <a:xfrm>
            <a:off x="2339752" y="1268760"/>
            <a:ext cx="4651988" cy="2520280"/>
          </a:xfrm>
          <a:prstGeom prst="round2Diag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El </a:t>
            </a:r>
            <a:r>
              <a:rPr lang="en-US" dirty="0" err="1" smtClean="0">
                <a:latin typeface="+mj-lt"/>
              </a:rPr>
              <a:t>desarrollo</a:t>
            </a:r>
            <a:r>
              <a:rPr lang="en-US" dirty="0" smtClean="0">
                <a:latin typeface="+mj-lt"/>
              </a:rPr>
              <a:t> del </a:t>
            </a:r>
            <a:r>
              <a:rPr lang="en-US" dirty="0" err="1" smtClean="0">
                <a:latin typeface="+mj-lt"/>
              </a:rPr>
              <a:t>aprendizaje</a:t>
            </a:r>
            <a:r>
              <a:rPr lang="en-US" dirty="0" smtClean="0">
                <a:latin typeface="+mj-lt"/>
              </a:rPr>
              <a:t> no solo </a:t>
            </a:r>
            <a:r>
              <a:rPr lang="en-US" dirty="0" err="1" smtClean="0">
                <a:latin typeface="+mj-lt"/>
              </a:rPr>
              <a:t>depende</a:t>
            </a:r>
            <a:r>
              <a:rPr lang="en-US" dirty="0" smtClean="0">
                <a:latin typeface="+mj-lt"/>
              </a:rPr>
              <a:t> la de  </a:t>
            </a:r>
            <a:r>
              <a:rPr lang="en-US" dirty="0" err="1" smtClean="0">
                <a:latin typeface="+mj-lt"/>
              </a:rPr>
              <a:t>interacción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estudiante</a:t>
            </a:r>
            <a:r>
              <a:rPr lang="en-US" dirty="0" smtClean="0">
                <a:latin typeface="+mj-lt"/>
              </a:rPr>
              <a:t> con el </a:t>
            </a:r>
            <a:r>
              <a:rPr lang="en-US" dirty="0" err="1" smtClean="0">
                <a:latin typeface="+mj-lt"/>
              </a:rPr>
              <a:t>puesto</a:t>
            </a:r>
            <a:r>
              <a:rPr lang="en-US" dirty="0" smtClean="0">
                <a:latin typeface="+mj-lt"/>
              </a:rPr>
              <a:t> en el </a:t>
            </a:r>
            <a:r>
              <a:rPr lang="en-US" dirty="0" err="1" smtClean="0">
                <a:latin typeface="+mj-lt"/>
              </a:rPr>
              <a:t>contenido</a:t>
            </a:r>
            <a:r>
              <a:rPr lang="en-US" dirty="0" smtClean="0">
                <a:latin typeface="+mj-lt"/>
              </a:rPr>
              <a:t> del aula virtual </a:t>
            </a:r>
            <a:r>
              <a:rPr lang="en-US" dirty="0" err="1" smtClean="0">
                <a:latin typeface="+mj-lt"/>
              </a:rPr>
              <a:t>sino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también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acciones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tutoriales</a:t>
            </a:r>
            <a:endParaRPr lang="es-ES" dirty="0">
              <a:latin typeface="+mj-lt"/>
            </a:endParaRPr>
          </a:p>
        </p:txBody>
      </p:sp>
      <p:sp>
        <p:nvSpPr>
          <p:cNvPr id="24" name="23 Redondear rectángulo de esquina diagonal"/>
          <p:cNvSpPr/>
          <p:nvPr/>
        </p:nvSpPr>
        <p:spPr>
          <a:xfrm>
            <a:off x="2339752" y="4000504"/>
            <a:ext cx="4608512" cy="2571768"/>
          </a:xfrm>
          <a:prstGeom prst="round2Diag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Chat, </a:t>
            </a:r>
            <a:r>
              <a:rPr lang="en-US" dirty="0" err="1" smtClean="0">
                <a:latin typeface="+mj-lt"/>
              </a:rPr>
              <a:t>foro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corroe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interacciones</a:t>
            </a:r>
            <a:r>
              <a:rPr lang="en-US" dirty="0" smtClean="0">
                <a:latin typeface="+mj-lt"/>
              </a:rPr>
              <a:t> entre </a:t>
            </a:r>
            <a:r>
              <a:rPr lang="en-US" dirty="0" err="1" smtClean="0">
                <a:latin typeface="+mj-lt"/>
              </a:rPr>
              <a:t>participantes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mediadores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expertos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intercambio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puntos</a:t>
            </a:r>
            <a:r>
              <a:rPr lang="en-US" dirty="0" smtClean="0">
                <a:latin typeface="+mj-lt"/>
              </a:rPr>
              <a:t> de vista</a:t>
            </a:r>
            <a:endParaRPr lang="es-ES" dirty="0">
              <a:latin typeface="+mj-lt"/>
            </a:endParaRPr>
          </a:p>
        </p:txBody>
      </p:sp>
      <p:pic>
        <p:nvPicPr>
          <p:cNvPr id="25" name="Picture 8" descr="http://www.cnnexpansion.com/photos/2008/01/01/un-hombre-exitoso-debe-vestirse-correctamente-en-el-trabajo-dreamstime.2008-01-05.36000558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933056"/>
            <a:ext cx="1713294" cy="1820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10" descr="http://comocrearnegocio.files.wordpress.com/2010/11/emprendedor-de-negocio-exito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1728192" cy="1695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12" descr="http://luislamassanchez.files.wordpress.com/2011/02/vendedores-exitosos.jpg?w=300&amp;h=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157192"/>
            <a:ext cx="1144718" cy="1232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14" descr="http://www.masternewmedia.org/images/empathic-designer_id438489_size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484784"/>
            <a:ext cx="1362244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18" descr="http://stage.sedal.cl/wp-content/uploads/2009/05/successful_wom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700808"/>
            <a:ext cx="1546706" cy="1615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http://ule.net23.net/Imagenes/distrital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4624"/>
            <a:ext cx="792088" cy="1022948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1475656" y="288035"/>
            <a:ext cx="686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gradFill flip="none" rotWithShape="1">
                  <a:gsLst>
                    <a:gs pos="2000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Franklin Gothic Book" pitchFamily="34" charset="0"/>
              </a:rPr>
              <a:t>de </a:t>
            </a:r>
            <a:r>
              <a:rPr lang="en-US" sz="4800" b="1" dirty="0" err="1" smtClean="0">
                <a:gradFill flip="none" rotWithShape="1">
                  <a:gsLst>
                    <a:gs pos="2000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Franklin Gothic Book" pitchFamily="34" charset="0"/>
              </a:rPr>
              <a:t>Aprendizaje</a:t>
            </a:r>
            <a:endParaRPr lang="es-ES" sz="4800" b="1" dirty="0">
              <a:gradFill flip="none" rotWithShape="1">
                <a:gsLst>
                  <a:gs pos="2000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Franklin Gothic Book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913419" y="0"/>
            <a:ext cx="741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gradFill flip="none" rotWithShape="1">
                  <a:gsLst>
                    <a:gs pos="0">
                      <a:schemeClr val="bg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latin typeface="Franklin Gothic Book" pitchFamily="34" charset="0"/>
                <a:cs typeface="Arial" pitchFamily="34" charset="0"/>
              </a:rPr>
              <a:t>TIC en un </a:t>
            </a:r>
            <a:r>
              <a:rPr lang="en-US" sz="4000" b="1" dirty="0" err="1" smtClean="0">
                <a:gradFill flip="none" rotWithShape="1">
                  <a:gsLst>
                    <a:gs pos="0">
                      <a:schemeClr val="bg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latin typeface="Franklin Gothic Book" pitchFamily="34" charset="0"/>
                <a:cs typeface="Arial" pitchFamily="34" charset="0"/>
              </a:rPr>
              <a:t>ambiente</a:t>
            </a:r>
            <a:endParaRPr lang="es-ES" sz="4000" b="1" dirty="0">
              <a:gradFill flip="none" rotWithShape="1">
                <a:gsLst>
                  <a:gs pos="0">
                    <a:schemeClr val="bg1">
                      <a:lumMod val="50000"/>
                      <a:lumOff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lumOff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lumOff val="50000"/>
                      <a:shade val="100000"/>
                      <a:satMod val="115000"/>
                    </a:schemeClr>
                  </a:gs>
                </a:gsLst>
                <a:lin ang="16200000" scaled="0"/>
                <a:tileRect/>
              </a:gradFill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7" b="94644"/>
          <a:stretch>
            <a:fillRect/>
          </a:stretch>
        </p:blipFill>
        <p:spPr>
          <a:xfrm>
            <a:off x="-36512" y="1140704"/>
            <a:ext cx="9143999" cy="27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iagonal"/>
          <p:cNvSpPr/>
          <p:nvPr/>
        </p:nvSpPr>
        <p:spPr>
          <a:xfrm>
            <a:off x="1619672" y="1916832"/>
            <a:ext cx="6342592" cy="112371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es-ES" sz="2000" dirty="0" smtClean="0">
                <a:latin typeface="+mj-lt"/>
              </a:rPr>
              <a:t>El aprendizaje autónomo dirigido es un factor determinante en el proceso desarrollado a través del aula virtual</a:t>
            </a:r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1541206" y="3212976"/>
            <a:ext cx="6487178" cy="1464231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es-ES" sz="2000" dirty="0" smtClean="0">
                <a:latin typeface="+mj-lt"/>
              </a:rPr>
              <a:t>Su fundamento nos permitirá superar la mera condición instrumental del aula y pasar al plano del lo pedagógico, didáctico y cognitivo.</a:t>
            </a:r>
          </a:p>
        </p:txBody>
      </p:sp>
      <p:sp>
        <p:nvSpPr>
          <p:cNvPr id="8" name="7 Redondear rectángulo de esquina diagonal"/>
          <p:cNvSpPr/>
          <p:nvPr/>
        </p:nvSpPr>
        <p:spPr>
          <a:xfrm>
            <a:off x="1580154" y="4855716"/>
            <a:ext cx="6520238" cy="1328023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es-ES" dirty="0" smtClean="0">
                <a:latin typeface="+mj-lt"/>
              </a:rPr>
              <a:t>El aula virtual debe incluir el reto de cultivar habilidades en los estudiantes para dirigir su propio aprendizaje para que tomen mayor conciencia en la forma de aprender.</a:t>
            </a:r>
            <a:endParaRPr lang="es-ES" dirty="0">
              <a:latin typeface="+mj-lt"/>
            </a:endParaRPr>
          </a:p>
        </p:txBody>
      </p:sp>
      <p:pic>
        <p:nvPicPr>
          <p:cNvPr id="10" name="Picture 4" descr="http://ule.net23.net/Imagenes/distrital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4624"/>
            <a:ext cx="792088" cy="1022948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1475656" y="288035"/>
            <a:ext cx="686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err="1" smtClean="0">
                <a:gradFill flip="none" rotWithShape="1">
                  <a:gsLst>
                    <a:gs pos="2000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Franklin Gothic Book" pitchFamily="34" charset="0"/>
              </a:rPr>
              <a:t>Conclusiones</a:t>
            </a:r>
            <a:endParaRPr lang="es-ES" sz="4800" b="1" dirty="0">
              <a:gradFill flip="none" rotWithShape="1">
                <a:gsLst>
                  <a:gs pos="2000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Franklin Gothic Book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7" b="94644"/>
          <a:stretch>
            <a:fillRect/>
          </a:stretch>
        </p:blipFill>
        <p:spPr>
          <a:xfrm>
            <a:off x="-36512" y="1140704"/>
            <a:ext cx="9143999" cy="27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491880" y="1844824"/>
            <a:ext cx="4641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Universidad Distrital Francisco José de Caldas</a:t>
            </a:r>
            <a:endParaRPr lang="es-ES" b="1" i="1" dirty="0">
              <a:solidFill>
                <a:schemeClr val="bg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5" name="Picture 4" descr="http://ule.net23.net/Imagenes/distrital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3" y="1142984"/>
            <a:ext cx="1597856" cy="228567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0" y="836712"/>
            <a:ext cx="9144000" cy="28803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5877272"/>
            <a:ext cx="9144000" cy="28803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3491880" y="2204864"/>
            <a:ext cx="3441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Facultad de Ciencias y Educación</a:t>
            </a:r>
            <a:endParaRPr lang="es-ES" b="1" i="1" dirty="0">
              <a:solidFill>
                <a:schemeClr val="bg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224136" y="3425611"/>
            <a:ext cx="6948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 smtClean="0">
                <a:solidFill>
                  <a:srgbClr val="C00000"/>
                </a:solidFill>
                <a:latin typeface="+mj-lt"/>
              </a:rPr>
              <a:t>PROYECTO EDUCATIVO SOCIOCULTURAL Y ÉTICO POLÍTICO</a:t>
            </a:r>
          </a:p>
          <a:p>
            <a:pPr algn="r"/>
            <a:r>
              <a:rPr lang="en-US" b="1" i="1" dirty="0" smtClean="0">
                <a:solidFill>
                  <a:srgbClr val="C00000"/>
                </a:solidFill>
                <a:latin typeface="+mj-lt"/>
              </a:rPr>
              <a:t>FACULTAD DE CIENCIAS Y EDUCACIÓN</a:t>
            </a:r>
            <a:endParaRPr lang="es-ES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643306" y="35716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 smtClean="0">
                <a:solidFill>
                  <a:schemeClr val="bg2"/>
                </a:solidFill>
              </a:rPr>
              <a:t>gracias</a:t>
            </a:r>
            <a:endParaRPr lang="es-ES" sz="2800" b="1" i="1" dirty="0">
              <a:solidFill>
                <a:schemeClr val="bg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067944" y="4285545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err="1" smtClean="0">
                <a:solidFill>
                  <a:srgbClr val="C00000"/>
                </a:solidFill>
                <a:latin typeface="+mj-lt"/>
              </a:rPr>
              <a:t>MSc.</a:t>
            </a:r>
            <a:r>
              <a:rPr lang="es-ES" sz="2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  <a:latin typeface="+mj-lt"/>
              </a:rPr>
              <a:t>Janneth</a:t>
            </a:r>
            <a:r>
              <a:rPr lang="es-ES" sz="2000" b="1" dirty="0" smtClean="0">
                <a:solidFill>
                  <a:srgbClr val="C00000"/>
                </a:solidFill>
                <a:latin typeface="+mj-lt"/>
              </a:rPr>
              <a:t> Villarreal Gil</a:t>
            </a:r>
            <a:endParaRPr lang="es-ES" sz="2000" b="1" i="1" dirty="0" smtClean="0">
              <a:solidFill>
                <a:srgbClr val="C00000"/>
              </a:solidFill>
              <a:latin typeface="+mj-lt"/>
            </a:endParaRPr>
          </a:p>
          <a:p>
            <a:pPr algn="r"/>
            <a:r>
              <a:rPr lang="es-ES" sz="2000" b="1" i="1" dirty="0" smtClean="0">
                <a:solidFill>
                  <a:srgbClr val="C00000"/>
                </a:solidFill>
                <a:latin typeface="+mj-lt"/>
              </a:rPr>
              <a:t>eldavilla@yahoo.es</a:t>
            </a:r>
          </a:p>
          <a:p>
            <a:pPr algn="r"/>
            <a:r>
              <a:rPr lang="es-ES" sz="2000" b="1" dirty="0" smtClean="0">
                <a:solidFill>
                  <a:srgbClr val="C00000"/>
                </a:solidFill>
                <a:latin typeface="+mj-lt"/>
              </a:rPr>
              <a:t>300 586 8257</a:t>
            </a:r>
            <a:endParaRPr lang="es-ES" sz="20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2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1"/>
            <a:ext cx="9177477" cy="5078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45 Redondear rectángulo de esquina diagonal"/>
          <p:cNvSpPr/>
          <p:nvPr/>
        </p:nvSpPr>
        <p:spPr>
          <a:xfrm>
            <a:off x="4355976" y="2420888"/>
            <a:ext cx="6715172" cy="3168352"/>
          </a:xfrm>
          <a:prstGeom prst="round2DiagRect">
            <a:avLst/>
          </a:prstGeom>
          <a:solidFill>
            <a:schemeClr val="tx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9" name="28 Grupo"/>
          <p:cNvGrpSpPr/>
          <p:nvPr/>
        </p:nvGrpSpPr>
        <p:grpSpPr>
          <a:xfrm rot="5400000">
            <a:off x="5631426" y="-1704263"/>
            <a:ext cx="1160839" cy="4929222"/>
            <a:chOff x="338198" y="1285860"/>
            <a:chExt cx="1160839" cy="4929222"/>
          </a:xfrm>
        </p:grpSpPr>
        <p:sp>
          <p:nvSpPr>
            <p:cNvPr id="28" name="27 CuadroTexto"/>
            <p:cNvSpPr txBox="1"/>
            <p:nvPr/>
          </p:nvSpPr>
          <p:spPr>
            <a:xfrm rot="16200000">
              <a:off x="-1519572" y="3196473"/>
              <a:ext cx="49292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6600" b="1" dirty="0" smtClean="0">
                  <a:gradFill flip="none" rotWithShape="1">
                    <a:gsLst>
                      <a:gs pos="2000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Franklin Gothic Book" pitchFamily="34" charset="0"/>
                </a:rPr>
                <a:t>generales</a:t>
              </a:r>
              <a:endParaRPr lang="es-ES" sz="6600" b="1" dirty="0">
                <a:gradFill flip="none" rotWithShape="1">
                  <a:gsLst>
                    <a:gs pos="2000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Franklin Gothic Book" pitchFamily="34" charset="0"/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 rot="16200000">
              <a:off x="-1583134" y="3316257"/>
              <a:ext cx="4427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3200" b="1" dirty="0" smtClean="0">
                  <a:gradFill flip="none" rotWithShape="1">
                    <a:gsLst>
                      <a:gs pos="0">
                        <a:schemeClr val="bg1">
                          <a:lumMod val="50000"/>
                          <a:lumOff val="50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50000"/>
                          <a:lumOff val="50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  <a:lumOff val="50000"/>
                          <a:shade val="100000"/>
                          <a:satMod val="115000"/>
                        </a:schemeClr>
                      </a:gs>
                    </a:gsLst>
                    <a:lin ang="16200000" scaled="0"/>
                    <a:tileRect/>
                  </a:gradFill>
                  <a:latin typeface="Franklin Gothic Book" pitchFamily="34" charset="0"/>
                  <a:cs typeface="Arial" pitchFamily="34" charset="0"/>
                </a:rPr>
                <a:t>Consideraciones</a:t>
              </a:r>
              <a:endParaRPr lang="es-ES" sz="3200" b="1" dirty="0">
                <a:gradFill flip="none" rotWithShape="1">
                  <a:gsLst>
                    <a:gs pos="0">
                      <a:schemeClr val="bg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latin typeface="Franklin Gothic Book" pitchFamily="34" charset="0"/>
                <a:cs typeface="Arial" pitchFamily="34" charset="0"/>
              </a:endParaRPr>
            </a:p>
          </p:txBody>
        </p:sp>
      </p:grpSp>
      <p:pic>
        <p:nvPicPr>
          <p:cNvPr id="37" name="Picture 4" descr="http://ule.net23.net/Imagenes/distrital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4624"/>
            <a:ext cx="792088" cy="1022948"/>
          </a:xfrm>
          <a:prstGeom prst="rect">
            <a:avLst/>
          </a:prstGeom>
          <a:noFill/>
        </p:spPr>
      </p:pic>
      <p:pic>
        <p:nvPicPr>
          <p:cNvPr id="1028" name="Picture 4" descr="http://ak.picdn.net/shutterstock/videos/2730875/preview/stock-footage-young-caucasian-male-students-using-tablets-it-technology-in-university-libra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3810000" cy="2133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0" name="47 CuadroTexto"/>
          <p:cNvSpPr txBox="1"/>
          <p:nvPr/>
        </p:nvSpPr>
        <p:spPr>
          <a:xfrm>
            <a:off x="4716016" y="2996952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Trebuchet MS" pitchFamily="34" charset="0"/>
              </a:rPr>
              <a:t>Tics y </a:t>
            </a:r>
            <a:r>
              <a:rPr lang="en-US" sz="1600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Trebuchet MS" pitchFamily="34" charset="0"/>
              </a:rPr>
              <a:t>educación</a:t>
            </a:r>
            <a:endParaRPr lang="en-US" sz="1600" dirty="0" smtClean="0">
              <a:solidFill>
                <a:schemeClr val="bg2">
                  <a:lumMod val="90000"/>
                  <a:lumOff val="10000"/>
                </a:schemeClr>
              </a:solidFill>
              <a:latin typeface="Trebuchet MS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solidFill>
                  <a:schemeClr val="bg2">
                    <a:lumMod val="90000"/>
                    <a:lumOff val="10000"/>
                  </a:schemeClr>
                </a:solidFill>
                <a:latin typeface="Trebuchet MS" pitchFamily="34" charset="0"/>
              </a:rPr>
              <a:t>Aprendizaje autónomo dirigido </a:t>
            </a:r>
            <a:r>
              <a:rPr lang="es-ES" sz="16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Trebuchet MS" pitchFamily="34" charset="0"/>
              </a:rPr>
              <a:t>– </a:t>
            </a:r>
            <a:r>
              <a:rPr lang="es-ES" sz="1600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Trebuchet MS" pitchFamily="34" charset="0"/>
              </a:rPr>
              <a:t>Metacognición</a:t>
            </a:r>
            <a:endParaRPr lang="es-ES" sz="1600" dirty="0" smtClean="0">
              <a:solidFill>
                <a:schemeClr val="bg2">
                  <a:lumMod val="90000"/>
                  <a:lumOff val="10000"/>
                </a:schemeClr>
              </a:solidFill>
              <a:latin typeface="Trebuchet MS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solidFill>
                  <a:schemeClr val="bg2">
                    <a:lumMod val="90000"/>
                    <a:lumOff val="10000"/>
                  </a:schemeClr>
                </a:solidFill>
                <a:latin typeface="Trebuchet MS" pitchFamily="34" charset="0"/>
              </a:rPr>
              <a:t>Alternativas para el aprendizaje autónomo </a:t>
            </a:r>
            <a:r>
              <a:rPr lang="es-ES" sz="16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Trebuchet MS" pitchFamily="34" charset="0"/>
              </a:rPr>
              <a:t>dirigido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solidFill>
                  <a:schemeClr val="bg2">
                    <a:lumMod val="90000"/>
                    <a:lumOff val="10000"/>
                  </a:schemeClr>
                </a:solidFill>
                <a:latin typeface="Trebuchet MS" pitchFamily="34" charset="0"/>
              </a:rPr>
              <a:t>El aula virtual como estrategia de aprendizaje </a:t>
            </a:r>
            <a:r>
              <a:rPr lang="es-ES" sz="16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Trebuchet MS" pitchFamily="34" charset="0"/>
              </a:rPr>
              <a:t>autónomo</a:t>
            </a:r>
            <a:endParaRPr lang="en-US" sz="1600" dirty="0" smtClean="0">
              <a:solidFill>
                <a:schemeClr val="bg2">
                  <a:lumMod val="90000"/>
                  <a:lumOff val="1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4802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80788"/>
            <a:ext cx="9180512" cy="5100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14 CuadroTexto"/>
          <p:cNvSpPr txBox="1"/>
          <p:nvPr/>
        </p:nvSpPr>
        <p:spPr>
          <a:xfrm>
            <a:off x="251520" y="1772816"/>
            <a:ext cx="5516610" cy="4392692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Han </a:t>
            </a:r>
            <a:r>
              <a:rPr lang="en-US" dirty="0" err="1" smtClean="0">
                <a:solidFill>
                  <a:schemeClr val="bg1"/>
                </a:solidFill>
                <a:latin typeface="Franklin Gothic Book" pitchFamily="34" charset="0"/>
              </a:rPr>
              <a:t>abierto</a:t>
            </a:r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Franklin Gothic Book" pitchFamily="34" charset="0"/>
              </a:rPr>
              <a:t>nuevas</a:t>
            </a:r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Franklin Gothic Book" pitchFamily="34" charset="0"/>
              </a:rPr>
              <a:t>posibilidades</a:t>
            </a:r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Franklin Gothic Book" pitchFamily="34" charset="0"/>
              </a:rPr>
              <a:t>para</a:t>
            </a:r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 la </a:t>
            </a:r>
            <a:r>
              <a:rPr lang="en-US" dirty="0" err="1" smtClean="0">
                <a:solidFill>
                  <a:schemeClr val="bg1"/>
                </a:solidFill>
                <a:latin typeface="Franklin Gothic Book" pitchFamily="34" charset="0"/>
              </a:rPr>
              <a:t>enseñanza</a:t>
            </a:r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 y el </a:t>
            </a:r>
            <a:r>
              <a:rPr lang="en-US" dirty="0" err="1" smtClean="0">
                <a:solidFill>
                  <a:schemeClr val="bg1"/>
                </a:solidFill>
                <a:latin typeface="Franklin Gothic Book" pitchFamily="34" charset="0"/>
              </a:rPr>
              <a:t>aprendizaje</a:t>
            </a:r>
            <a:endParaRPr lang="en-US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endParaRPr lang="es-ES" dirty="0" smtClean="0">
              <a:solidFill>
                <a:schemeClr val="bg2"/>
              </a:solidFill>
              <a:latin typeface="Franklin Gothic Book" pitchFamily="34" charset="0"/>
            </a:endParaRPr>
          </a:p>
          <a:p>
            <a:endParaRPr lang="en-US" dirty="0" smtClean="0">
              <a:solidFill>
                <a:schemeClr val="bg2"/>
              </a:solidFill>
              <a:latin typeface="Franklin Gothic Book" pitchFamily="34" charset="0"/>
            </a:endParaRPr>
          </a:p>
          <a:p>
            <a:r>
              <a:rPr lang="en-US" dirty="0" smtClean="0">
                <a:solidFill>
                  <a:schemeClr val="bg2"/>
                </a:solidFill>
                <a:latin typeface="Franklin Gothic Book" pitchFamily="34" charset="0"/>
              </a:rPr>
              <a:t>Su gran </a:t>
            </a:r>
            <a:r>
              <a:rPr lang="en-US" dirty="0" err="1" smtClean="0">
                <a:solidFill>
                  <a:schemeClr val="bg2"/>
                </a:solidFill>
                <a:latin typeface="Franklin Gothic Book" pitchFamily="34" charset="0"/>
              </a:rPr>
              <a:t>posibilidad</a:t>
            </a:r>
            <a:r>
              <a:rPr lang="en-US" dirty="0" smtClean="0">
                <a:solidFill>
                  <a:schemeClr val="bg2"/>
                </a:solidFill>
                <a:latin typeface="Franklin Gothic Book" pitchFamily="34" charset="0"/>
              </a:rPr>
              <a:t> se </a:t>
            </a:r>
            <a:r>
              <a:rPr lang="en-US" dirty="0" err="1" smtClean="0">
                <a:solidFill>
                  <a:schemeClr val="bg2"/>
                </a:solidFill>
                <a:latin typeface="Franklin Gothic Book" pitchFamily="34" charset="0"/>
              </a:rPr>
              <a:t>evidencia</a:t>
            </a:r>
            <a:r>
              <a:rPr lang="en-US" dirty="0" smtClean="0">
                <a:solidFill>
                  <a:schemeClr val="bg2"/>
                </a:solidFill>
                <a:latin typeface="Franklin Gothic Book" pitchFamily="34" charset="0"/>
              </a:rPr>
              <a:t> en la </a:t>
            </a:r>
            <a:r>
              <a:rPr lang="en-US" dirty="0" err="1" smtClean="0">
                <a:solidFill>
                  <a:schemeClr val="bg2"/>
                </a:solidFill>
                <a:latin typeface="Franklin Gothic Book" pitchFamily="34" charset="0"/>
              </a:rPr>
              <a:t>posibilidad</a:t>
            </a:r>
            <a:r>
              <a:rPr lang="en-US" dirty="0" smtClean="0">
                <a:solidFill>
                  <a:schemeClr val="bg2"/>
                </a:solidFill>
                <a:latin typeface="Franklin Gothic Book" pitchFamily="34" charset="0"/>
              </a:rPr>
              <a:t> de </a:t>
            </a:r>
            <a:r>
              <a:rPr lang="en-US" dirty="0" err="1" smtClean="0">
                <a:solidFill>
                  <a:schemeClr val="bg2"/>
                </a:solidFill>
                <a:latin typeface="Franklin Gothic Book" pitchFamily="34" charset="0"/>
              </a:rPr>
              <a:t>interacción</a:t>
            </a:r>
            <a:r>
              <a:rPr lang="en-US" dirty="0" smtClean="0">
                <a:solidFill>
                  <a:schemeClr val="bg2"/>
                </a:solidFill>
                <a:latin typeface="Franklin Gothic Book" pitchFamily="34" charset="0"/>
              </a:rPr>
              <a:t>, de </a:t>
            </a:r>
            <a:r>
              <a:rPr lang="en-US" dirty="0" err="1" smtClean="0">
                <a:solidFill>
                  <a:schemeClr val="bg2"/>
                </a:solidFill>
                <a:latin typeface="Franklin Gothic Book" pitchFamily="34" charset="0"/>
              </a:rPr>
              <a:t>comunicación</a:t>
            </a:r>
            <a:r>
              <a:rPr lang="en-US" dirty="0" smtClean="0">
                <a:solidFill>
                  <a:schemeClr val="bg2"/>
                </a:solidFill>
                <a:latin typeface="Franklin Gothic Book" pitchFamily="34" charset="0"/>
              </a:rPr>
              <a:t> y de </a:t>
            </a:r>
            <a:r>
              <a:rPr lang="en-US" dirty="0" err="1" smtClean="0">
                <a:solidFill>
                  <a:schemeClr val="bg2"/>
                </a:solidFill>
                <a:latin typeface="Franklin Gothic Book" pitchFamily="34" charset="0"/>
              </a:rPr>
              <a:t>acceso</a:t>
            </a:r>
            <a:r>
              <a:rPr lang="en-US" dirty="0" smtClean="0">
                <a:solidFill>
                  <a:schemeClr val="bg2"/>
                </a:solidFill>
                <a:latin typeface="Franklin Gothic Book" pitchFamily="34" charset="0"/>
              </a:rPr>
              <a:t> a la </a:t>
            </a:r>
            <a:r>
              <a:rPr lang="en-US" dirty="0" err="1" smtClean="0">
                <a:solidFill>
                  <a:schemeClr val="bg2"/>
                </a:solidFill>
                <a:latin typeface="Franklin Gothic Book" pitchFamily="34" charset="0"/>
              </a:rPr>
              <a:t>información</a:t>
            </a:r>
            <a:r>
              <a:rPr lang="en-US" dirty="0" smtClean="0">
                <a:solidFill>
                  <a:schemeClr val="bg2"/>
                </a:solidFill>
                <a:latin typeface="Franklin Gothic Book" pitchFamily="34" charset="0"/>
              </a:rPr>
              <a:t> </a:t>
            </a:r>
          </a:p>
          <a:p>
            <a:endParaRPr lang="en-US" dirty="0" smtClean="0">
              <a:solidFill>
                <a:schemeClr val="bg2"/>
              </a:solidFill>
              <a:latin typeface="Franklin Gothic Book" pitchFamily="34" charset="0"/>
            </a:endParaRPr>
          </a:p>
          <a:p>
            <a:endParaRPr lang="en-US" dirty="0" smtClean="0">
              <a:solidFill>
                <a:schemeClr val="bg2"/>
              </a:solidFill>
              <a:latin typeface="Franklin Gothic Book" pitchFamily="34" charset="0"/>
            </a:endParaRP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2"/>
                </a:solidFill>
                <a:latin typeface="Franklin Gothic Book" pitchFamily="34" charset="0"/>
              </a:rPr>
              <a:t>Se </a:t>
            </a:r>
            <a:r>
              <a:rPr lang="en-US" dirty="0" err="1" smtClean="0">
                <a:solidFill>
                  <a:schemeClr val="bg2"/>
                </a:solidFill>
                <a:latin typeface="Franklin Gothic Book" pitchFamily="34" charset="0"/>
              </a:rPr>
              <a:t>convieten</a:t>
            </a:r>
            <a:r>
              <a:rPr lang="en-US" dirty="0" smtClean="0">
                <a:solidFill>
                  <a:schemeClr val="bg2"/>
                </a:solidFill>
                <a:latin typeface="Franklin Gothic Book" pitchFamily="34" charset="0"/>
              </a:rPr>
              <a:t> en un </a:t>
            </a:r>
            <a:r>
              <a:rPr lang="en-US" dirty="0" err="1" smtClean="0">
                <a:solidFill>
                  <a:schemeClr val="bg2"/>
                </a:solidFill>
                <a:latin typeface="Franklin Gothic Book" pitchFamily="34" charset="0"/>
              </a:rPr>
              <a:t>medio</a:t>
            </a:r>
            <a:r>
              <a:rPr lang="en-US" dirty="0" smtClean="0">
                <a:solidFill>
                  <a:schemeClr val="bg2"/>
                </a:solidFill>
                <a:latin typeface="Franklin Gothic Book" pitchFamily="34" charset="0"/>
              </a:rPr>
              <a:t> y en </a:t>
            </a:r>
            <a:r>
              <a:rPr lang="en-US" dirty="0" err="1" smtClean="0">
                <a:solidFill>
                  <a:schemeClr val="bg2"/>
                </a:solidFill>
                <a:latin typeface="Franklin Gothic Book" pitchFamily="34" charset="0"/>
              </a:rPr>
              <a:t>una</a:t>
            </a:r>
            <a:r>
              <a:rPr lang="en-US" dirty="0" smtClean="0">
                <a:solidFill>
                  <a:schemeClr val="bg2"/>
                </a:solidFill>
                <a:latin typeface="Franklin Gothic Book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Franklin Gothic Book" pitchFamily="34" charset="0"/>
              </a:rPr>
              <a:t>mediación</a:t>
            </a:r>
            <a:r>
              <a:rPr lang="en-US" dirty="0" smtClean="0">
                <a:solidFill>
                  <a:schemeClr val="bg2"/>
                </a:solidFill>
                <a:latin typeface="Franklin Gothic Book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Franklin Gothic Book" pitchFamily="34" charset="0"/>
              </a:rPr>
              <a:t>tecnológica</a:t>
            </a:r>
            <a:endParaRPr lang="en-US" dirty="0" smtClean="0">
              <a:solidFill>
                <a:schemeClr val="bg2"/>
              </a:solidFill>
              <a:latin typeface="Franklin Gothic Book" pitchFamily="34" charset="0"/>
            </a:endParaRPr>
          </a:p>
          <a:p>
            <a:pPr>
              <a:buBlip>
                <a:blip r:embed="rId3"/>
              </a:buBlip>
            </a:pPr>
            <a:endParaRPr lang="es-ES" dirty="0" smtClean="0">
              <a:solidFill>
                <a:schemeClr val="bg2"/>
              </a:solidFill>
              <a:latin typeface="Franklin Gothic Book" pitchFamily="34" charset="0"/>
            </a:endParaRPr>
          </a:p>
          <a:p>
            <a:pPr>
              <a:buBlip>
                <a:blip r:embed="rId3"/>
              </a:buBlip>
            </a:pPr>
            <a:endParaRPr lang="es-ES" dirty="0" smtClean="0">
              <a:solidFill>
                <a:schemeClr val="bg2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  <a:p>
            <a:pPr>
              <a:buBlip>
                <a:blip r:embed="rId3"/>
              </a:buBlip>
            </a:pPr>
            <a:endParaRPr lang="es-CO" dirty="0">
              <a:latin typeface="Franklin Gothic Book" pitchFamily="34" charset="0"/>
            </a:endParaRPr>
          </a:p>
        </p:txBody>
      </p:sp>
      <p:pic>
        <p:nvPicPr>
          <p:cNvPr id="47" name="Picture 4" descr="http://ule.net23.net/Imagenes/distrital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4624"/>
            <a:ext cx="792088" cy="1022948"/>
          </a:xfrm>
          <a:prstGeom prst="rect">
            <a:avLst/>
          </a:prstGeom>
          <a:noFill/>
        </p:spPr>
      </p:pic>
      <p:grpSp>
        <p:nvGrpSpPr>
          <p:cNvPr id="21" name="20 Grupo"/>
          <p:cNvGrpSpPr/>
          <p:nvPr/>
        </p:nvGrpSpPr>
        <p:grpSpPr>
          <a:xfrm rot="5400000">
            <a:off x="4659978" y="-2860377"/>
            <a:ext cx="976173" cy="7056783"/>
            <a:chOff x="338199" y="1285862"/>
            <a:chExt cx="976173" cy="4929222"/>
          </a:xfrm>
        </p:grpSpPr>
        <p:sp>
          <p:nvSpPr>
            <p:cNvPr id="22" name="21 CuadroTexto"/>
            <p:cNvSpPr txBox="1"/>
            <p:nvPr/>
          </p:nvSpPr>
          <p:spPr>
            <a:xfrm rot="16200000">
              <a:off x="-1611904" y="3288808"/>
              <a:ext cx="49292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5400" b="1" dirty="0" smtClean="0">
                  <a:gradFill flip="none" rotWithShape="1">
                    <a:gsLst>
                      <a:gs pos="2000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Franklin Gothic Book" pitchFamily="34" charset="0"/>
                </a:rPr>
                <a:t>y Comunicaciones</a:t>
              </a:r>
              <a:endParaRPr lang="es-ES" sz="5400" b="1" dirty="0">
                <a:gradFill flip="none" rotWithShape="1">
                  <a:gsLst>
                    <a:gs pos="2000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Franklin Gothic Book" pitchFamily="34" charset="0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 rot="16200000">
              <a:off x="-1824708" y="3557833"/>
              <a:ext cx="4787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2400" b="1" dirty="0" smtClean="0">
                  <a:gradFill flip="none" rotWithShape="1">
                    <a:gsLst>
                      <a:gs pos="0">
                        <a:schemeClr val="bg1">
                          <a:lumMod val="50000"/>
                          <a:lumOff val="50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50000"/>
                          <a:lumOff val="50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  <a:lumOff val="50000"/>
                          <a:shade val="100000"/>
                          <a:satMod val="115000"/>
                        </a:schemeClr>
                      </a:gs>
                    </a:gsLst>
                    <a:lin ang="16200000" scaled="0"/>
                    <a:tileRect/>
                  </a:gradFill>
                  <a:latin typeface="Franklin Gothic Book" pitchFamily="34" charset="0"/>
                  <a:cs typeface="Arial" pitchFamily="34" charset="0"/>
                </a:rPr>
                <a:t>Tecnologías de información</a:t>
              </a:r>
              <a:endParaRPr lang="es-ES" sz="2400" b="1" dirty="0">
                <a:gradFill flip="none" rotWithShape="1">
                  <a:gsLst>
                    <a:gs pos="0">
                      <a:schemeClr val="bg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latin typeface="Franklin Gothic Book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805" y="2636912"/>
            <a:ext cx="3145160" cy="1820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0606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0528" y="1268760"/>
            <a:ext cx="9324528" cy="50405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7"/>
          <a:stretch>
            <a:fillRect/>
          </a:stretch>
        </p:blipFill>
        <p:spPr>
          <a:xfrm>
            <a:off x="-289049" y="1214422"/>
            <a:ext cx="9433049" cy="5079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13 Rectángulo redondeado"/>
          <p:cNvSpPr/>
          <p:nvPr/>
        </p:nvSpPr>
        <p:spPr>
          <a:xfrm>
            <a:off x="1313782" y="2708920"/>
            <a:ext cx="6786610" cy="2500330"/>
          </a:xfrm>
          <a:prstGeom prst="roundRect">
            <a:avLst/>
          </a:prstGeom>
          <a:solidFill>
            <a:schemeClr val="tx2">
              <a:alpha val="9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rgbClr val="C00000"/>
                </a:solidFill>
                <a:latin typeface="Franklin Gothic Book" pitchFamily="34" charset="0"/>
              </a:rPr>
              <a:t>Se deben aprovechar para hacer más conscientes a los estudiantes de su proceso de aprendizaje  y su papel en la regulación del mismo </a:t>
            </a:r>
            <a:endParaRPr lang="es-CO" sz="2400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pic>
        <p:nvPicPr>
          <p:cNvPr id="40" name="Picture 4" descr="http://ule.net23.net/Imagenes/distrital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4624"/>
            <a:ext cx="792088" cy="1022948"/>
          </a:xfrm>
          <a:prstGeom prst="rect">
            <a:avLst/>
          </a:prstGeom>
          <a:noFill/>
        </p:spPr>
      </p:pic>
      <p:grpSp>
        <p:nvGrpSpPr>
          <p:cNvPr id="19" name="18 Grupo"/>
          <p:cNvGrpSpPr/>
          <p:nvPr/>
        </p:nvGrpSpPr>
        <p:grpSpPr>
          <a:xfrm rot="5400000">
            <a:off x="4659978" y="-2860377"/>
            <a:ext cx="976173" cy="7056783"/>
            <a:chOff x="338199" y="1285862"/>
            <a:chExt cx="976173" cy="4929222"/>
          </a:xfrm>
        </p:grpSpPr>
        <p:sp>
          <p:nvSpPr>
            <p:cNvPr id="21" name="20 CuadroTexto"/>
            <p:cNvSpPr txBox="1"/>
            <p:nvPr/>
          </p:nvSpPr>
          <p:spPr>
            <a:xfrm rot="16200000">
              <a:off x="-1611904" y="3288808"/>
              <a:ext cx="49292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5400" b="1" dirty="0" smtClean="0">
                  <a:gradFill flip="none" rotWithShape="1">
                    <a:gsLst>
                      <a:gs pos="2000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Franklin Gothic Book" pitchFamily="34" charset="0"/>
                </a:rPr>
                <a:t>y Comunicaciones</a:t>
              </a:r>
              <a:endParaRPr lang="es-ES" sz="5400" b="1" dirty="0">
                <a:gradFill flip="none" rotWithShape="1">
                  <a:gsLst>
                    <a:gs pos="2000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Franklin Gothic Book" pitchFamily="34" charset="0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 rot="16200000">
              <a:off x="-1824708" y="3557833"/>
              <a:ext cx="4787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2400" b="1" dirty="0" smtClean="0">
                  <a:gradFill flip="none" rotWithShape="1">
                    <a:gsLst>
                      <a:gs pos="0">
                        <a:schemeClr val="bg1">
                          <a:lumMod val="50000"/>
                          <a:lumOff val="50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50000"/>
                          <a:lumOff val="50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  <a:lumOff val="50000"/>
                          <a:shade val="100000"/>
                          <a:satMod val="115000"/>
                        </a:schemeClr>
                      </a:gs>
                    </a:gsLst>
                    <a:lin ang="16200000" scaled="0"/>
                    <a:tileRect/>
                  </a:gradFill>
                  <a:latin typeface="Franklin Gothic Book" pitchFamily="34" charset="0"/>
                  <a:cs typeface="Arial" pitchFamily="34" charset="0"/>
                </a:rPr>
                <a:t>Tecnologías de información</a:t>
              </a:r>
              <a:endParaRPr lang="es-ES" sz="2400" b="1" dirty="0">
                <a:gradFill flip="none" rotWithShape="1">
                  <a:gsLst>
                    <a:gs pos="0">
                      <a:schemeClr val="bg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latin typeface="Franklin Gothic Book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93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7"/>
          <a:stretch>
            <a:fillRect/>
          </a:stretch>
        </p:blipFill>
        <p:spPr>
          <a:xfrm>
            <a:off x="0" y="1428736"/>
            <a:ext cx="9143999" cy="5079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4" descr="http://ule.net23.net/Imagenes/distrital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4624"/>
            <a:ext cx="792088" cy="1022948"/>
          </a:xfrm>
          <a:prstGeom prst="rect">
            <a:avLst/>
          </a:prstGeom>
          <a:noFill/>
        </p:spPr>
      </p:pic>
      <p:sp>
        <p:nvSpPr>
          <p:cNvPr id="39" name="38 Elipse"/>
          <p:cNvSpPr/>
          <p:nvPr/>
        </p:nvSpPr>
        <p:spPr>
          <a:xfrm>
            <a:off x="467544" y="3577006"/>
            <a:ext cx="2357454" cy="50006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bg1"/>
                </a:solidFill>
                <a:latin typeface="+mj-lt"/>
              </a:rPr>
              <a:t>Pensar solo</a:t>
            </a:r>
            <a:endParaRPr lang="es-E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39 Elipse"/>
          <p:cNvSpPr/>
          <p:nvPr/>
        </p:nvSpPr>
        <p:spPr>
          <a:xfrm>
            <a:off x="1714907" y="2152470"/>
            <a:ext cx="2357454" cy="571504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bg1"/>
                </a:solidFill>
                <a:latin typeface="+mj-lt"/>
              </a:rPr>
              <a:t>Sentido crítico</a:t>
            </a:r>
            <a:endParaRPr lang="es-E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1714907" y="5157192"/>
            <a:ext cx="5782823" cy="121444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bg2"/>
                </a:solidFill>
                <a:latin typeface="Franklin Gothic Book" pitchFamily="34" charset="0"/>
              </a:rPr>
              <a:t>Autonomía Intelectual</a:t>
            </a:r>
            <a:endParaRPr lang="es-ES" sz="1600" b="1" dirty="0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43" name="42 Elipse"/>
          <p:cNvSpPr/>
          <p:nvPr/>
        </p:nvSpPr>
        <p:spPr>
          <a:xfrm>
            <a:off x="6319003" y="3716086"/>
            <a:ext cx="2357454" cy="500066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bg2"/>
                </a:solidFill>
                <a:latin typeface="+mj-lt"/>
              </a:rPr>
              <a:t>Autonomía moral</a:t>
            </a:r>
            <a:endParaRPr lang="es-ES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4" name="43 Elipse"/>
          <p:cNvSpPr/>
          <p:nvPr/>
        </p:nvSpPr>
        <p:spPr>
          <a:xfrm>
            <a:off x="5364088" y="2232276"/>
            <a:ext cx="2357454" cy="50006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bg2"/>
                </a:solidFill>
                <a:latin typeface="+mj-lt"/>
              </a:rPr>
              <a:t>Puntos de Vista</a:t>
            </a:r>
            <a:endParaRPr lang="es-ES" sz="1200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45" name="44 Grupo"/>
          <p:cNvGrpSpPr/>
          <p:nvPr/>
        </p:nvGrpSpPr>
        <p:grpSpPr>
          <a:xfrm rot="5400000">
            <a:off x="5709641" y="-1658728"/>
            <a:ext cx="1213785" cy="4929222"/>
            <a:chOff x="70686" y="1285860"/>
            <a:chExt cx="1213785" cy="4929222"/>
          </a:xfrm>
        </p:grpSpPr>
        <p:sp>
          <p:nvSpPr>
            <p:cNvPr id="46" name="45 CuadroTexto"/>
            <p:cNvSpPr txBox="1"/>
            <p:nvPr/>
          </p:nvSpPr>
          <p:spPr>
            <a:xfrm rot="16200000">
              <a:off x="-1734138" y="3196473"/>
              <a:ext cx="49292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6600" b="1" dirty="0" smtClean="0">
                  <a:gradFill flip="none" rotWithShape="1">
                    <a:gsLst>
                      <a:gs pos="2000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Franklin Gothic Book" pitchFamily="34" charset="0"/>
                </a:rPr>
                <a:t>Autónomo</a:t>
              </a:r>
              <a:endParaRPr lang="es-ES" sz="6600" b="1" dirty="0">
                <a:gradFill flip="none" rotWithShape="1">
                  <a:gsLst>
                    <a:gs pos="2000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Franklin Gothic Book" pitchFamily="34" charset="0"/>
              </a:endParaRPr>
            </a:p>
          </p:txBody>
        </p:sp>
        <p:sp>
          <p:nvSpPr>
            <p:cNvPr id="47" name="46 CuadroTexto"/>
            <p:cNvSpPr txBox="1"/>
            <p:nvPr/>
          </p:nvSpPr>
          <p:spPr>
            <a:xfrm rot="16200000">
              <a:off x="-1092283" y="2553517"/>
              <a:ext cx="29107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3200" b="1" dirty="0" smtClean="0">
                  <a:gradFill flip="none" rotWithShape="1">
                    <a:gsLst>
                      <a:gs pos="0">
                        <a:schemeClr val="bg1">
                          <a:lumMod val="50000"/>
                          <a:lumOff val="50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50000"/>
                          <a:lumOff val="50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  <a:lumOff val="50000"/>
                          <a:shade val="100000"/>
                          <a:satMod val="115000"/>
                        </a:schemeClr>
                      </a:gs>
                    </a:gsLst>
                    <a:lin ang="16200000" scaled="0"/>
                    <a:tileRect/>
                  </a:gradFill>
                  <a:latin typeface="Franklin Gothic Book" pitchFamily="34" charset="0"/>
                  <a:cs typeface="Arial" pitchFamily="34" charset="0"/>
                </a:rPr>
                <a:t>aprendizaje</a:t>
              </a:r>
              <a:endParaRPr lang="es-ES" sz="3200" b="1" dirty="0">
                <a:gradFill flip="none" rotWithShape="1">
                  <a:gsLst>
                    <a:gs pos="0">
                      <a:schemeClr val="bg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latin typeface="Franklin Gothic Book" pitchFamily="34" charset="0"/>
                <a:cs typeface="Arial" pitchFamily="34" charset="0"/>
              </a:endParaRPr>
            </a:p>
          </p:txBody>
        </p:sp>
      </p:grpSp>
      <p:sp>
        <p:nvSpPr>
          <p:cNvPr id="2" name="AutoShape 2" descr="http://www.iconarchive.com/download/i43605/treetog/junior/earth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http://www.iconarchive.com/download/i43605/treetog/junior/earth.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80" name="Picture 8" descr="earth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54" y="2738903"/>
            <a:ext cx="3158480" cy="315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2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6048672" cy="2092172"/>
          </a:xfrm>
          <a:prstGeom prst="rect">
            <a:avLst/>
          </a:prstGeom>
        </p:spPr>
      </p:pic>
      <p:grpSp>
        <p:nvGrpSpPr>
          <p:cNvPr id="36" name="35 Grupo"/>
          <p:cNvGrpSpPr/>
          <p:nvPr/>
        </p:nvGrpSpPr>
        <p:grpSpPr>
          <a:xfrm>
            <a:off x="2051720" y="3717032"/>
            <a:ext cx="5688632" cy="2304256"/>
            <a:chOff x="2622702" y="4081013"/>
            <a:chExt cx="5688632" cy="2304256"/>
          </a:xfrm>
        </p:grpSpPr>
        <p:sp>
          <p:nvSpPr>
            <p:cNvPr id="16" name="15 Redondear rectángulo de esquina diagonal"/>
            <p:cNvSpPr/>
            <p:nvPr/>
          </p:nvSpPr>
          <p:spPr>
            <a:xfrm>
              <a:off x="2622702" y="4081013"/>
              <a:ext cx="5688632" cy="2304256"/>
            </a:xfrm>
            <a:prstGeom prst="round2DiagRect">
              <a:avLst/>
            </a:prstGeom>
            <a:gradFill flip="none" rotWithShape="1">
              <a:gsLst>
                <a:gs pos="28000">
                  <a:srgbClr val="0070C0">
                    <a:shade val="30000"/>
                    <a:satMod val="115000"/>
                    <a:lumMod val="80000"/>
                  </a:srgbClr>
                </a:gs>
                <a:gs pos="81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800" b="1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2766718" y="4225029"/>
              <a:ext cx="518457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s-ES" sz="2400" b="1" dirty="0" smtClean="0">
                  <a:solidFill>
                    <a:srgbClr val="FFC000"/>
                  </a:solidFill>
                  <a:latin typeface="+mj-lt"/>
                </a:rPr>
                <a:t>Proceso en el cual las personas asumen la iniciativa, con o sin ayuda de otros.</a:t>
              </a:r>
            </a:p>
            <a:p>
              <a:pPr algn="just">
                <a:buNone/>
              </a:pPr>
              <a:endParaRPr lang="es-ES" sz="2400" b="1" dirty="0" smtClean="0">
                <a:solidFill>
                  <a:srgbClr val="FFC000"/>
                </a:solidFill>
                <a:latin typeface="+mj-lt"/>
              </a:endParaRPr>
            </a:p>
            <a:p>
              <a:pPr algn="ctr">
                <a:buNone/>
              </a:pPr>
              <a:r>
                <a:rPr lang="es-ES" sz="2400" b="1" dirty="0" smtClean="0">
                  <a:solidFill>
                    <a:srgbClr val="FFC000"/>
                  </a:solidFill>
                  <a:latin typeface="+mj-lt"/>
                </a:rPr>
                <a:t>Distinto del autodidacta</a:t>
              </a:r>
            </a:p>
          </p:txBody>
        </p:sp>
      </p:grpSp>
      <p:pic>
        <p:nvPicPr>
          <p:cNvPr id="32" name="Picture 4" descr="http://ule.net23.net/Imagenes/distrital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4624"/>
            <a:ext cx="792088" cy="1022948"/>
          </a:xfrm>
          <a:prstGeom prst="rect">
            <a:avLst/>
          </a:prstGeom>
          <a:noFill/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7" b="94644"/>
          <a:stretch>
            <a:fillRect/>
          </a:stretch>
        </p:blipFill>
        <p:spPr>
          <a:xfrm>
            <a:off x="-36512" y="1140704"/>
            <a:ext cx="9143999" cy="27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4" name="33 Grupo"/>
          <p:cNvGrpSpPr/>
          <p:nvPr/>
        </p:nvGrpSpPr>
        <p:grpSpPr>
          <a:xfrm rot="5400000">
            <a:off x="5709641" y="-1813094"/>
            <a:ext cx="1213785" cy="4929222"/>
            <a:chOff x="70686" y="1285860"/>
            <a:chExt cx="1213785" cy="4929222"/>
          </a:xfrm>
        </p:grpSpPr>
        <p:sp>
          <p:nvSpPr>
            <p:cNvPr id="35" name="34 CuadroTexto"/>
            <p:cNvSpPr txBox="1"/>
            <p:nvPr/>
          </p:nvSpPr>
          <p:spPr>
            <a:xfrm rot="16200000">
              <a:off x="-1734138" y="3196473"/>
              <a:ext cx="49292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6600" b="1" dirty="0" smtClean="0">
                  <a:gradFill flip="none" rotWithShape="1">
                    <a:gsLst>
                      <a:gs pos="2000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Franklin Gothic Book" pitchFamily="34" charset="0"/>
                </a:rPr>
                <a:t>Autónomo</a:t>
              </a:r>
              <a:endParaRPr lang="es-ES" sz="6600" b="1" dirty="0">
                <a:gradFill flip="none" rotWithShape="1">
                  <a:gsLst>
                    <a:gs pos="2000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Franklin Gothic Book" pitchFamily="34" charset="0"/>
              </a:endParaRPr>
            </a:p>
          </p:txBody>
        </p:sp>
        <p:sp>
          <p:nvSpPr>
            <p:cNvPr id="39" name="38 CuadroTexto"/>
            <p:cNvSpPr txBox="1"/>
            <p:nvPr/>
          </p:nvSpPr>
          <p:spPr>
            <a:xfrm rot="16200000">
              <a:off x="-1092283" y="2553517"/>
              <a:ext cx="29107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3200" b="1" dirty="0" smtClean="0">
                  <a:gradFill flip="none" rotWithShape="1">
                    <a:gsLst>
                      <a:gs pos="0">
                        <a:schemeClr val="bg1">
                          <a:lumMod val="50000"/>
                          <a:lumOff val="50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50000"/>
                          <a:lumOff val="50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  <a:lumOff val="50000"/>
                          <a:shade val="100000"/>
                          <a:satMod val="115000"/>
                        </a:schemeClr>
                      </a:gs>
                    </a:gsLst>
                    <a:lin ang="16200000" scaled="0"/>
                    <a:tileRect/>
                  </a:gradFill>
                  <a:latin typeface="Franklin Gothic Book" pitchFamily="34" charset="0"/>
                  <a:cs typeface="Arial" pitchFamily="34" charset="0"/>
                </a:rPr>
                <a:t>aprendizaje</a:t>
              </a:r>
              <a:endParaRPr lang="es-ES" sz="3200" b="1" dirty="0">
                <a:gradFill flip="none" rotWithShape="1">
                  <a:gsLst>
                    <a:gs pos="0">
                      <a:schemeClr val="bg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latin typeface="Franklin Gothic Book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51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tudent surv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648622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4" descr="http://ule.net23.net/Imagenes/distrital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4624"/>
            <a:ext cx="792088" cy="1022948"/>
          </a:xfrm>
          <a:prstGeom prst="rect">
            <a:avLst/>
          </a:prstGeom>
          <a:noFill/>
        </p:spPr>
      </p:pic>
      <p:sp>
        <p:nvSpPr>
          <p:cNvPr id="41" name="40 Elipse"/>
          <p:cNvSpPr/>
          <p:nvPr/>
        </p:nvSpPr>
        <p:spPr>
          <a:xfrm>
            <a:off x="251520" y="1916832"/>
            <a:ext cx="2016224" cy="1910680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Trebuchet MS" pitchFamily="34" charset="0"/>
              </a:rPr>
              <a:t>Diagnóstico de necesidades de aprendizaje</a:t>
            </a:r>
          </a:p>
        </p:txBody>
      </p:sp>
      <p:sp>
        <p:nvSpPr>
          <p:cNvPr id="21" name="20 Elipse"/>
          <p:cNvSpPr/>
          <p:nvPr/>
        </p:nvSpPr>
        <p:spPr>
          <a:xfrm>
            <a:off x="6848129" y="1772816"/>
            <a:ext cx="2116360" cy="205469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</a:rPr>
              <a:t>Selección</a:t>
            </a: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</a:rPr>
              <a:t> y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</a:rPr>
              <a:t>aplicación</a:t>
            </a: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</a:rPr>
              <a:t>estrategias</a:t>
            </a: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</a:rPr>
              <a:t>adecuadas</a:t>
            </a: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</a:rPr>
              <a:t>para</a:t>
            </a: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</a:rPr>
              <a:t> la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</a:rPr>
              <a:t>evaluación</a:t>
            </a:r>
            <a:endParaRPr lang="es-ES" sz="14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467544" y="4293096"/>
            <a:ext cx="2016224" cy="198645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latin typeface="Trebuchet MS" pitchFamily="34" charset="0"/>
              </a:rPr>
              <a:t>Evaluación de los resultados de aprendizaje</a:t>
            </a:r>
          </a:p>
        </p:txBody>
      </p:sp>
      <p:sp>
        <p:nvSpPr>
          <p:cNvPr id="23" name="22 Elipse"/>
          <p:cNvSpPr/>
          <p:nvPr/>
        </p:nvSpPr>
        <p:spPr>
          <a:xfrm>
            <a:off x="3419872" y="4869160"/>
            <a:ext cx="2160240" cy="198884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</a:rPr>
              <a:t>Identificación</a:t>
            </a: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</a:rPr>
              <a:t>recursos</a:t>
            </a: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</a:rPr>
              <a:t>necesarios</a:t>
            </a: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</a:rPr>
              <a:t>para</a:t>
            </a: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</a:rPr>
              <a:t>aprender</a:t>
            </a:r>
            <a:endParaRPr lang="es-ES" sz="14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33" name="32 Lágrima"/>
          <p:cNvSpPr/>
          <p:nvPr/>
        </p:nvSpPr>
        <p:spPr>
          <a:xfrm>
            <a:off x="6522662" y="4435919"/>
            <a:ext cx="1763688" cy="1700808"/>
          </a:xfrm>
          <a:prstGeom prst="teardrop">
            <a:avLst>
              <a:gd name="adj" fmla="val 70002"/>
            </a:avLst>
          </a:prstGeom>
          <a:gradFill flip="none" rotWithShape="1">
            <a:gsLst>
              <a:gs pos="0">
                <a:srgbClr val="0094C8">
                  <a:shade val="30000"/>
                  <a:satMod val="115000"/>
                </a:srgbClr>
              </a:gs>
              <a:gs pos="50000">
                <a:srgbClr val="0094C8">
                  <a:shade val="67500"/>
                  <a:satMod val="115000"/>
                </a:srgbClr>
              </a:gs>
              <a:gs pos="100000">
                <a:srgbClr val="0094C8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</a:rPr>
              <a:t>Formulación</a:t>
            </a: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</a:rPr>
              <a:t>sus</a:t>
            </a: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</a:rPr>
              <a:t>propios</a:t>
            </a: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</a:rPr>
              <a:t>objetivos</a:t>
            </a:r>
            <a:endParaRPr lang="es-ES" sz="14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35" name="3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7" b="94644"/>
          <a:stretch>
            <a:fillRect/>
          </a:stretch>
        </p:blipFill>
        <p:spPr>
          <a:xfrm>
            <a:off x="-36512" y="1140704"/>
            <a:ext cx="9143999" cy="27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6" name="35 Grupo"/>
          <p:cNvGrpSpPr/>
          <p:nvPr/>
        </p:nvGrpSpPr>
        <p:grpSpPr>
          <a:xfrm rot="5400000">
            <a:off x="5709641" y="-1813094"/>
            <a:ext cx="1213785" cy="4929222"/>
            <a:chOff x="70686" y="1285860"/>
            <a:chExt cx="1213785" cy="4929222"/>
          </a:xfrm>
        </p:grpSpPr>
        <p:sp>
          <p:nvSpPr>
            <p:cNvPr id="37" name="36 CuadroTexto"/>
            <p:cNvSpPr txBox="1"/>
            <p:nvPr/>
          </p:nvSpPr>
          <p:spPr>
            <a:xfrm rot="16200000">
              <a:off x="-1734138" y="3196473"/>
              <a:ext cx="49292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6600" b="1" dirty="0" smtClean="0">
                  <a:gradFill flip="none" rotWithShape="1">
                    <a:gsLst>
                      <a:gs pos="2000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Franklin Gothic Book" pitchFamily="34" charset="0"/>
                </a:rPr>
                <a:t>Autónomo</a:t>
              </a:r>
              <a:endParaRPr lang="es-ES" sz="6600" b="1" dirty="0">
                <a:gradFill flip="none" rotWithShape="1">
                  <a:gsLst>
                    <a:gs pos="2000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Franklin Gothic Book" pitchFamily="34" charset="0"/>
              </a:endParaRPr>
            </a:p>
          </p:txBody>
        </p:sp>
        <p:sp>
          <p:nvSpPr>
            <p:cNvPr id="38" name="37 CuadroTexto"/>
            <p:cNvSpPr txBox="1"/>
            <p:nvPr/>
          </p:nvSpPr>
          <p:spPr>
            <a:xfrm rot="16200000">
              <a:off x="-1092283" y="2553517"/>
              <a:ext cx="29107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3200" b="1" dirty="0" smtClean="0">
                  <a:gradFill flip="none" rotWithShape="1">
                    <a:gsLst>
                      <a:gs pos="0">
                        <a:schemeClr val="bg1">
                          <a:lumMod val="50000"/>
                          <a:lumOff val="50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50000"/>
                          <a:lumOff val="50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  <a:lumOff val="50000"/>
                          <a:shade val="100000"/>
                          <a:satMod val="115000"/>
                        </a:schemeClr>
                      </a:gs>
                    </a:gsLst>
                    <a:lin ang="16200000" scaled="0"/>
                    <a:tileRect/>
                  </a:gradFill>
                  <a:latin typeface="Franklin Gothic Book" pitchFamily="34" charset="0"/>
                  <a:cs typeface="Arial" pitchFamily="34" charset="0"/>
                </a:rPr>
                <a:t>aprendizaje</a:t>
              </a:r>
              <a:endParaRPr lang="es-ES" sz="3200" b="1" dirty="0">
                <a:gradFill flip="none" rotWithShape="1">
                  <a:gsLst>
                    <a:gs pos="0">
                      <a:schemeClr val="bg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latin typeface="Franklin Gothic Book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6789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1" grpId="0" animBg="1"/>
      <p:bldP spid="22" grpId="0" animBg="1"/>
      <p:bldP spid="23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upload.wikimedia.org/wikipedia/commons/e/ee/Rubik's_Cube_cropp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3F1F3"/>
              </a:clrFrom>
              <a:clrTo>
                <a:srgbClr val="F3F1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492896"/>
            <a:ext cx="2636366" cy="2592845"/>
          </a:xfrm>
          <a:prstGeom prst="rect">
            <a:avLst/>
          </a:prstGeom>
          <a:noFill/>
        </p:spPr>
      </p:pic>
      <p:sp>
        <p:nvSpPr>
          <p:cNvPr id="18" name="17 Redondear rectángulo de esquina diagonal"/>
          <p:cNvSpPr/>
          <p:nvPr/>
        </p:nvSpPr>
        <p:spPr>
          <a:xfrm>
            <a:off x="2428860" y="2428868"/>
            <a:ext cx="6583906" cy="2786082"/>
          </a:xfrm>
          <a:prstGeom prst="round2DiagRect">
            <a:avLst/>
          </a:prstGeom>
          <a:gradFill>
            <a:gsLst>
              <a:gs pos="28000">
                <a:srgbClr val="F69A12"/>
              </a:gs>
              <a:gs pos="81000">
                <a:srgbClr val="FFC000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  <a:latin typeface="+mj-lt"/>
              </a:rPr>
              <a:t>Facultad que le permite al estudiante </a:t>
            </a:r>
            <a:r>
              <a:rPr lang="es-CO" dirty="0" smtClean="0">
                <a:solidFill>
                  <a:srgbClr val="C00000"/>
                </a:solidFill>
                <a:latin typeface="+mj-lt"/>
              </a:rPr>
              <a:t>tomar decisiones </a:t>
            </a:r>
            <a:r>
              <a:rPr lang="es-CO" dirty="0" smtClean="0">
                <a:solidFill>
                  <a:schemeClr val="bg1"/>
                </a:solidFill>
                <a:latin typeface="+mj-lt"/>
              </a:rPr>
              <a:t>que le conduzcan a </a:t>
            </a:r>
            <a:r>
              <a:rPr lang="es-CO" dirty="0" smtClean="0">
                <a:solidFill>
                  <a:srgbClr val="C00000"/>
                </a:solidFill>
                <a:latin typeface="+mj-lt"/>
              </a:rPr>
              <a:t>regular</a:t>
            </a:r>
            <a:r>
              <a:rPr lang="es-CO" dirty="0" smtClean="0">
                <a:solidFill>
                  <a:schemeClr val="bg1"/>
                </a:solidFill>
                <a:latin typeface="+mj-lt"/>
              </a:rPr>
              <a:t> su propio aprendizaje en función de una determinada </a:t>
            </a:r>
            <a:r>
              <a:rPr lang="es-CO" dirty="0" smtClean="0">
                <a:solidFill>
                  <a:srgbClr val="C00000"/>
                </a:solidFill>
                <a:latin typeface="+mj-lt"/>
              </a:rPr>
              <a:t>meta</a:t>
            </a:r>
            <a:r>
              <a:rPr lang="es-CO" dirty="0" smtClean="0">
                <a:solidFill>
                  <a:schemeClr val="bg1"/>
                </a:solidFill>
                <a:latin typeface="+mj-lt"/>
              </a:rPr>
              <a:t> y en un contexto o condiciones determinadas  de aprendizaje (</a:t>
            </a:r>
            <a:r>
              <a:rPr lang="es-CO" dirty="0" err="1" smtClean="0">
                <a:solidFill>
                  <a:schemeClr val="bg1"/>
                </a:solidFill>
                <a:latin typeface="+mj-lt"/>
              </a:rPr>
              <a:t>Monereo</a:t>
            </a:r>
            <a:r>
              <a:rPr lang="es-CO" dirty="0" smtClean="0">
                <a:solidFill>
                  <a:schemeClr val="bg1"/>
                </a:solidFill>
                <a:latin typeface="+mj-lt"/>
              </a:rPr>
              <a:t>, 2007).</a:t>
            </a:r>
          </a:p>
          <a:p>
            <a:pPr algn="ctr"/>
            <a:endParaRPr lang="es-CO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CO" sz="1600" dirty="0" smtClean="0">
                <a:solidFill>
                  <a:schemeClr val="bg1"/>
                </a:solidFill>
                <a:latin typeface="+mj-lt"/>
              </a:rPr>
              <a:t>DESEO DEL ESTUDIANTE DE APRENDER</a:t>
            </a:r>
          </a:p>
          <a:p>
            <a:pPr algn="ctr"/>
            <a:r>
              <a:rPr lang="es-CO" sz="1600" dirty="0" smtClean="0">
                <a:solidFill>
                  <a:schemeClr val="bg1"/>
                </a:solidFill>
                <a:latin typeface="+mj-lt"/>
              </a:rPr>
              <a:t>APRENDIZAJE AUTÓNOMO</a:t>
            </a:r>
            <a:endParaRPr lang="es-CO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9" name="Picture 4" descr="http://ule.net23.net/Imagenes/distrital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4624"/>
            <a:ext cx="792088" cy="1022948"/>
          </a:xfrm>
          <a:prstGeom prst="rect">
            <a:avLst/>
          </a:prstGeom>
          <a:noFill/>
        </p:spPr>
      </p:pic>
      <p:grpSp>
        <p:nvGrpSpPr>
          <p:cNvPr id="17" name="16 Grupo"/>
          <p:cNvGrpSpPr/>
          <p:nvPr/>
        </p:nvGrpSpPr>
        <p:grpSpPr>
          <a:xfrm rot="5400000">
            <a:off x="5709641" y="-1813094"/>
            <a:ext cx="1213785" cy="4929222"/>
            <a:chOff x="70686" y="1285860"/>
            <a:chExt cx="1213785" cy="4929222"/>
          </a:xfrm>
        </p:grpSpPr>
        <p:sp>
          <p:nvSpPr>
            <p:cNvPr id="19" name="18 CuadroTexto"/>
            <p:cNvSpPr txBox="1"/>
            <p:nvPr/>
          </p:nvSpPr>
          <p:spPr>
            <a:xfrm rot="16200000">
              <a:off x="-1734138" y="3196473"/>
              <a:ext cx="49292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6600" b="1" dirty="0" smtClean="0">
                  <a:gradFill flip="none" rotWithShape="1">
                    <a:gsLst>
                      <a:gs pos="2000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Franklin Gothic Book" pitchFamily="34" charset="0"/>
                </a:rPr>
                <a:t>Aprendizaje</a:t>
              </a:r>
              <a:endParaRPr lang="es-ES" sz="6600" b="1" dirty="0">
                <a:gradFill flip="none" rotWithShape="1">
                  <a:gsLst>
                    <a:gs pos="2000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Franklin Gothic Book" pitchFamily="34" charset="0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 rot="16200000">
              <a:off x="-1092283" y="2553517"/>
              <a:ext cx="29107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3200" b="1" dirty="0" smtClean="0">
                  <a:gradFill flip="none" rotWithShape="1">
                    <a:gsLst>
                      <a:gs pos="0">
                        <a:schemeClr val="bg1">
                          <a:lumMod val="50000"/>
                          <a:lumOff val="50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50000"/>
                          <a:lumOff val="50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  <a:lumOff val="50000"/>
                          <a:shade val="100000"/>
                          <a:satMod val="115000"/>
                        </a:schemeClr>
                      </a:gs>
                    </a:gsLst>
                    <a:lin ang="16200000" scaled="0"/>
                    <a:tileRect/>
                  </a:gradFill>
                  <a:latin typeface="Franklin Gothic Book" pitchFamily="34" charset="0"/>
                  <a:cs typeface="Arial" pitchFamily="34" charset="0"/>
                </a:rPr>
                <a:t>Autonomía del</a:t>
              </a:r>
              <a:endParaRPr lang="es-ES" sz="3200" b="1" dirty="0">
                <a:gradFill flip="none" rotWithShape="1">
                  <a:gsLst>
                    <a:gs pos="0">
                      <a:schemeClr val="bg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latin typeface="Franklin Gothic Book" pitchFamily="34" charset="0"/>
                <a:cs typeface="Arial" pitchFamily="34" charset="0"/>
              </a:endParaRPr>
            </a:p>
          </p:txBody>
        </p:sp>
      </p:grpSp>
      <p:pic>
        <p:nvPicPr>
          <p:cNvPr id="21" name="2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7" b="94644"/>
          <a:stretch>
            <a:fillRect/>
          </a:stretch>
        </p:blipFill>
        <p:spPr>
          <a:xfrm>
            <a:off x="-36512" y="1140704"/>
            <a:ext cx="9143999" cy="27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46 Grupo"/>
          <p:cNvGrpSpPr/>
          <p:nvPr/>
        </p:nvGrpSpPr>
        <p:grpSpPr>
          <a:xfrm>
            <a:off x="-627067" y="4024883"/>
            <a:ext cx="5637565" cy="975747"/>
            <a:chOff x="-954723" y="3858498"/>
            <a:chExt cx="4633286" cy="864096"/>
          </a:xfrm>
        </p:grpSpPr>
        <p:grpSp>
          <p:nvGrpSpPr>
            <p:cNvPr id="16" name="15 Grupo"/>
            <p:cNvGrpSpPr/>
            <p:nvPr/>
          </p:nvGrpSpPr>
          <p:grpSpPr>
            <a:xfrm rot="19063060">
              <a:off x="-954723" y="3858498"/>
              <a:ext cx="4633286" cy="864096"/>
              <a:chOff x="-324544" y="1556792"/>
              <a:chExt cx="6192688" cy="864096"/>
            </a:xfr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sp>
            <p:nvSpPr>
              <p:cNvPr id="17" name="16 Rectángulo"/>
              <p:cNvSpPr/>
              <p:nvPr/>
            </p:nvSpPr>
            <p:spPr>
              <a:xfrm>
                <a:off x="-324544" y="1556792"/>
                <a:ext cx="5184576" cy="8640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" name="17 Retraso"/>
              <p:cNvSpPr/>
              <p:nvPr/>
            </p:nvSpPr>
            <p:spPr>
              <a:xfrm>
                <a:off x="4572000" y="1556792"/>
                <a:ext cx="1296144" cy="86409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28" name="27 Rectángulo"/>
            <p:cNvSpPr/>
            <p:nvPr/>
          </p:nvSpPr>
          <p:spPr>
            <a:xfrm rot="19015809">
              <a:off x="673039" y="3918742"/>
              <a:ext cx="1727802" cy="354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err="1" smtClean="0">
                  <a:latin typeface="+mj-lt"/>
                </a:rPr>
                <a:t>Disposición</a:t>
              </a:r>
              <a:endParaRPr lang="es-ES" sz="2000" b="1" dirty="0" smtClean="0">
                <a:latin typeface="+mj-lt"/>
              </a:endParaRPr>
            </a:p>
          </p:txBody>
        </p:sp>
      </p:grpSp>
      <p:grpSp>
        <p:nvGrpSpPr>
          <p:cNvPr id="48" name="47 Grupo"/>
          <p:cNvGrpSpPr/>
          <p:nvPr/>
        </p:nvGrpSpPr>
        <p:grpSpPr>
          <a:xfrm>
            <a:off x="1350074" y="4226385"/>
            <a:ext cx="5588044" cy="865218"/>
            <a:chOff x="148310" y="4226385"/>
            <a:chExt cx="5588044" cy="865218"/>
          </a:xfrm>
        </p:grpSpPr>
        <p:grpSp>
          <p:nvGrpSpPr>
            <p:cNvPr id="19" name="18 Grupo"/>
            <p:cNvGrpSpPr/>
            <p:nvPr/>
          </p:nvGrpSpPr>
          <p:grpSpPr>
            <a:xfrm rot="19063060">
              <a:off x="148310" y="4226385"/>
              <a:ext cx="5588044" cy="865218"/>
              <a:chOff x="-52968" y="1541823"/>
              <a:chExt cx="5844404" cy="865218"/>
            </a:xfr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sp>
            <p:nvSpPr>
              <p:cNvPr id="20" name="19 Rectángulo"/>
              <p:cNvSpPr/>
              <p:nvPr/>
            </p:nvSpPr>
            <p:spPr>
              <a:xfrm>
                <a:off x="-52968" y="1541823"/>
                <a:ext cx="5184576" cy="8640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20 Retraso"/>
              <p:cNvSpPr/>
              <p:nvPr/>
            </p:nvSpPr>
            <p:spPr>
              <a:xfrm>
                <a:off x="4495292" y="1542945"/>
                <a:ext cx="1296144" cy="86409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29" name="28 Rectángulo"/>
            <p:cNvSpPr/>
            <p:nvPr/>
          </p:nvSpPr>
          <p:spPr>
            <a:xfrm rot="19033018">
              <a:off x="1070932" y="4530223"/>
              <a:ext cx="36096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err="1" smtClean="0">
                  <a:latin typeface="+mj-lt"/>
                </a:rPr>
                <a:t>Responsabilidad</a:t>
              </a:r>
              <a:r>
                <a:rPr lang="en-US" sz="2000" b="1" dirty="0" smtClean="0">
                  <a:latin typeface="+mj-lt"/>
                </a:rPr>
                <a:t> personal</a:t>
              </a:r>
              <a:endParaRPr lang="es-ES" sz="2000" b="1" dirty="0" smtClean="0">
                <a:latin typeface="+mj-lt"/>
              </a:endParaRPr>
            </a:p>
          </p:txBody>
        </p:sp>
      </p:grpSp>
      <p:sp>
        <p:nvSpPr>
          <p:cNvPr id="30" name="29 Rectángulo"/>
          <p:cNvSpPr/>
          <p:nvPr/>
        </p:nvSpPr>
        <p:spPr>
          <a:xfrm rot="19043782">
            <a:off x="5687819" y="4930055"/>
            <a:ext cx="26965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latin typeface="+mj-lt"/>
              </a:rPr>
              <a:t>Diferentes clasificaciones</a:t>
            </a:r>
          </a:p>
        </p:txBody>
      </p:sp>
      <p:grpSp>
        <p:nvGrpSpPr>
          <p:cNvPr id="49" name="48 Grupo"/>
          <p:cNvGrpSpPr/>
          <p:nvPr/>
        </p:nvGrpSpPr>
        <p:grpSpPr>
          <a:xfrm>
            <a:off x="2589397" y="4213796"/>
            <a:ext cx="6554635" cy="1307730"/>
            <a:chOff x="1387633" y="4213796"/>
            <a:chExt cx="6554635" cy="1307730"/>
          </a:xfrm>
        </p:grpSpPr>
        <p:grpSp>
          <p:nvGrpSpPr>
            <p:cNvPr id="22" name="21 Grupo"/>
            <p:cNvGrpSpPr/>
            <p:nvPr/>
          </p:nvGrpSpPr>
          <p:grpSpPr>
            <a:xfrm rot="19063060">
              <a:off x="1387633" y="4657430"/>
              <a:ext cx="6554635" cy="864096"/>
              <a:chOff x="-324544" y="1556792"/>
              <a:chExt cx="6192688" cy="864096"/>
            </a:xfrm>
            <a:gradFill flip="none" rotWithShape="1">
              <a:gsLst>
                <a:gs pos="0">
                  <a:srgbClr val="0094C8">
                    <a:shade val="30000"/>
                    <a:satMod val="115000"/>
                  </a:srgbClr>
                </a:gs>
                <a:gs pos="50000">
                  <a:srgbClr val="0094C8">
                    <a:shade val="67500"/>
                    <a:satMod val="115000"/>
                  </a:srgbClr>
                </a:gs>
                <a:gs pos="100000">
                  <a:srgbClr val="0094C8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</p:grpSpPr>
          <p:sp>
            <p:nvSpPr>
              <p:cNvPr id="23" name="22 Rectángulo"/>
              <p:cNvSpPr/>
              <p:nvPr/>
            </p:nvSpPr>
            <p:spPr>
              <a:xfrm>
                <a:off x="-324544" y="1556792"/>
                <a:ext cx="5184576" cy="8640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traso"/>
              <p:cNvSpPr/>
              <p:nvPr/>
            </p:nvSpPr>
            <p:spPr>
              <a:xfrm>
                <a:off x="4572000" y="1556792"/>
                <a:ext cx="1296144" cy="86409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2" name="1 CuadroTexto"/>
            <p:cNvSpPr txBox="1"/>
            <p:nvPr/>
          </p:nvSpPr>
          <p:spPr>
            <a:xfrm rot="19067991">
              <a:off x="3590439" y="4213796"/>
              <a:ext cx="322412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+mj-lt"/>
                </a:rPr>
                <a:t>Claridad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b="1" dirty="0" smtClean="0">
                  <a:latin typeface="+mj-lt"/>
                </a:rPr>
                <a:t>en</a:t>
              </a:r>
            </a:p>
            <a:p>
              <a:r>
                <a:rPr lang="en-US" sz="2000" b="1" dirty="0" smtClean="0">
                  <a:latin typeface="+mj-lt"/>
                </a:rPr>
                <a:t>los </a:t>
              </a:r>
              <a:r>
                <a:rPr lang="en-US" sz="2000" b="1" dirty="0" err="1" smtClean="0">
                  <a:latin typeface="+mj-lt"/>
                </a:rPr>
                <a:t>objetivos</a:t>
              </a:r>
              <a:endParaRPr lang="es-ES" sz="2000" b="1" dirty="0" smtClean="0">
                <a:latin typeface="+mj-lt"/>
              </a:endParaRPr>
            </a:p>
            <a:p>
              <a:endParaRPr lang="es-ES" sz="1600" dirty="0">
                <a:latin typeface="+mj-lt"/>
              </a:endParaRPr>
            </a:p>
          </p:txBody>
        </p:sp>
      </p:grpSp>
      <p:grpSp>
        <p:nvGrpSpPr>
          <p:cNvPr id="33" name="26 Grupo"/>
          <p:cNvGrpSpPr/>
          <p:nvPr/>
        </p:nvGrpSpPr>
        <p:grpSpPr>
          <a:xfrm rot="5400000">
            <a:off x="4577714" y="-3478054"/>
            <a:ext cx="1119031" cy="8230581"/>
            <a:chOff x="214284" y="229974"/>
            <a:chExt cx="1119031" cy="5911954"/>
          </a:xfrm>
        </p:grpSpPr>
        <p:sp>
          <p:nvSpPr>
            <p:cNvPr id="35" name="34 CuadroTexto"/>
            <p:cNvSpPr txBox="1"/>
            <p:nvPr/>
          </p:nvSpPr>
          <p:spPr>
            <a:xfrm rot="16200000">
              <a:off x="-1546794" y="2279086"/>
              <a:ext cx="4929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gradFill flip="none" rotWithShape="1">
                    <a:gsLst>
                      <a:gs pos="2000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Franklin Gothic Book" pitchFamily="34" charset="0"/>
                </a:rPr>
                <a:t>aprendizaje</a:t>
              </a:r>
              <a:r>
                <a:rPr lang="en-US" sz="4800" b="1" dirty="0" smtClean="0">
                  <a:gradFill flip="none" rotWithShape="1">
                    <a:gsLst>
                      <a:gs pos="2000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Franklin Gothic Book" pitchFamily="34" charset="0"/>
                </a:rPr>
                <a:t> </a:t>
              </a:r>
              <a:r>
                <a:rPr lang="en-US" sz="4800" b="1" dirty="0" err="1" smtClean="0">
                  <a:gradFill flip="none" rotWithShape="1">
                    <a:gsLst>
                      <a:gs pos="2000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Franklin Gothic Book" pitchFamily="34" charset="0"/>
                </a:rPr>
                <a:t>autónomo</a:t>
              </a:r>
              <a:endParaRPr lang="es-ES" sz="4800" b="1" dirty="0">
                <a:gradFill flip="none" rotWithShape="1">
                  <a:gsLst>
                    <a:gs pos="2000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Franklin Gothic Book" pitchFamily="34" charset="0"/>
              </a:endParaRPr>
            </a:p>
          </p:txBody>
        </p:sp>
        <p:sp>
          <p:nvSpPr>
            <p:cNvPr id="36" name="35 CuadroTexto"/>
            <p:cNvSpPr txBox="1"/>
            <p:nvPr/>
          </p:nvSpPr>
          <p:spPr>
            <a:xfrm rot="16200000">
              <a:off x="-2095493" y="3124265"/>
              <a:ext cx="53274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err="1" smtClean="0">
                  <a:gradFill flip="none" rotWithShape="1">
                    <a:gsLst>
                      <a:gs pos="0">
                        <a:schemeClr val="bg1">
                          <a:lumMod val="50000"/>
                          <a:lumOff val="50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50000"/>
                          <a:lumOff val="50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  <a:lumOff val="50000"/>
                          <a:shade val="100000"/>
                          <a:satMod val="115000"/>
                        </a:schemeClr>
                      </a:gs>
                    </a:gsLst>
                    <a:lin ang="16200000" scaled="0"/>
                    <a:tileRect/>
                  </a:gradFill>
                  <a:latin typeface="Franklin Gothic Book" pitchFamily="34" charset="0"/>
                  <a:cs typeface="Arial" pitchFamily="34" charset="0"/>
                </a:rPr>
                <a:t>Características</a:t>
              </a:r>
              <a:r>
                <a:rPr lang="en-US" sz="4000" b="1" dirty="0" smtClean="0">
                  <a:gradFill flip="none" rotWithShape="1">
                    <a:gsLst>
                      <a:gs pos="0">
                        <a:schemeClr val="bg1">
                          <a:lumMod val="50000"/>
                          <a:lumOff val="50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50000"/>
                          <a:lumOff val="50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  <a:lumOff val="50000"/>
                          <a:shade val="100000"/>
                          <a:satMod val="115000"/>
                        </a:schemeClr>
                      </a:gs>
                    </a:gsLst>
                    <a:lin ang="16200000" scaled="0"/>
                    <a:tileRect/>
                  </a:gradFill>
                  <a:latin typeface="Franklin Gothic Book" pitchFamily="34" charset="0"/>
                  <a:cs typeface="Arial" pitchFamily="34" charset="0"/>
                </a:rPr>
                <a:t> del</a:t>
              </a:r>
              <a:endParaRPr lang="es-ES" sz="4000" b="1" dirty="0">
                <a:gradFill flip="none" rotWithShape="1">
                  <a:gsLst>
                    <a:gs pos="0">
                      <a:schemeClr val="bg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latin typeface="Franklin Gothic Book" pitchFamily="34" charset="0"/>
                <a:cs typeface="Arial" pitchFamily="34" charset="0"/>
              </a:endParaRPr>
            </a:p>
          </p:txBody>
        </p:sp>
      </p:grpSp>
      <p:pic>
        <p:nvPicPr>
          <p:cNvPr id="46" name="Picture 4" descr="http://ule.net23.net/Imagenes/distrital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4624"/>
            <a:ext cx="792088" cy="1022948"/>
          </a:xfrm>
          <a:prstGeom prst="rect">
            <a:avLst/>
          </a:prstGeom>
          <a:noFill/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7" b="94644"/>
          <a:stretch>
            <a:fillRect/>
          </a:stretch>
        </p:blipFill>
        <p:spPr>
          <a:xfrm>
            <a:off x="-36512" y="1140704"/>
            <a:ext cx="9143999" cy="27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2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7" b="94644"/>
          <a:stretch>
            <a:fillRect/>
          </a:stretch>
        </p:blipFill>
        <p:spPr>
          <a:xfrm>
            <a:off x="-36512" y="6136614"/>
            <a:ext cx="9213905" cy="721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2985</TotalTime>
  <Words>632</Words>
  <Application>Microsoft Office PowerPoint</Application>
  <PresentationFormat>Presentación en pantalla (4:3)</PresentationFormat>
  <Paragraphs>125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Ejecutivo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NKO311</dc:creator>
  <cp:lastModifiedBy>Cris</cp:lastModifiedBy>
  <cp:revision>147</cp:revision>
  <dcterms:created xsi:type="dcterms:W3CDTF">2012-06-11T02:38:56Z</dcterms:created>
  <dcterms:modified xsi:type="dcterms:W3CDTF">2013-08-29T23:00:13Z</dcterms:modified>
</cp:coreProperties>
</file>