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8" r:id="rId3"/>
    <p:sldId id="261" r:id="rId4"/>
    <p:sldId id="279" r:id="rId5"/>
    <p:sldId id="269" r:id="rId6"/>
    <p:sldId id="262" r:id="rId7"/>
    <p:sldId id="271" r:id="rId8"/>
    <p:sldId id="272" r:id="rId9"/>
    <p:sldId id="265" r:id="rId10"/>
    <p:sldId id="266" r:id="rId11"/>
    <p:sldId id="267" r:id="rId12"/>
    <p:sldId id="268" r:id="rId13"/>
    <p:sldId id="284" r:id="rId14"/>
    <p:sldId id="273" r:id="rId15"/>
    <p:sldId id="270" r:id="rId16"/>
    <p:sldId id="280" r:id="rId17"/>
    <p:sldId id="258" r:id="rId18"/>
    <p:sldId id="285" r:id="rId19"/>
    <p:sldId id="260" r:id="rId20"/>
    <p:sldId id="281" r:id="rId21"/>
    <p:sldId id="282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custDataLst>
    <p:tags r:id="rId28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2012 30 (MD)</c:v>
                </c:pt>
                <c:pt idx="1">
                  <c:v>2013 10 (MD)</c:v>
                </c:pt>
                <c:pt idx="2">
                  <c:v>2012 30 (OP)</c:v>
                </c:pt>
                <c:pt idx="3">
                  <c:v>2013 10 (OP)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2.9</c:v>
                </c:pt>
                <c:pt idx="1">
                  <c:v>3.2</c:v>
                </c:pt>
                <c:pt idx="2">
                  <c:v>1.7</c:v>
                </c:pt>
                <c:pt idx="3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Postest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2012 30 (MD)</c:v>
                </c:pt>
                <c:pt idx="1">
                  <c:v>2013 10 (MD)</c:v>
                </c:pt>
                <c:pt idx="2">
                  <c:v>2012 30 (OP)</c:v>
                </c:pt>
                <c:pt idx="3">
                  <c:v>2013 10 (OP)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3.2</c:v>
                </c:pt>
                <c:pt idx="1">
                  <c:v>3.8</c:v>
                </c:pt>
                <c:pt idx="2">
                  <c:v>2.2999999999999998</c:v>
                </c:pt>
                <c:pt idx="3">
                  <c:v>3.2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2012 30 (MD)</c:v>
                </c:pt>
                <c:pt idx="1">
                  <c:v>2013 10 (MD)</c:v>
                </c:pt>
                <c:pt idx="2">
                  <c:v>2012 30 (OP)</c:v>
                </c:pt>
                <c:pt idx="3">
                  <c:v>2013 10 (OP)</c:v>
                </c:pt>
              </c:strCache>
            </c:strRef>
          </c:cat>
          <c:val>
            <c:numRef>
              <c:f>Sheet1!$D$2:$D$5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24160"/>
        <c:axId val="41738240"/>
      </c:barChart>
      <c:catAx>
        <c:axId val="4172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1738240"/>
        <c:crosses val="autoZero"/>
        <c:auto val="1"/>
        <c:lblAlgn val="ctr"/>
        <c:lblOffset val="100"/>
        <c:noMultiLvlLbl val="0"/>
      </c:catAx>
      <c:valAx>
        <c:axId val="417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2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Aprobados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2012 30 (MD)</c:v>
                </c:pt>
                <c:pt idx="1">
                  <c:v>2013 10 (MD)</c:v>
                </c:pt>
                <c:pt idx="2">
                  <c:v>2012 30 (OP)</c:v>
                </c:pt>
                <c:pt idx="3">
                  <c:v>2013 10 (OP)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</c:v>
                </c:pt>
                <c:pt idx="1">
                  <c:v>117</c:v>
                </c:pt>
                <c:pt idx="2">
                  <c:v>63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Aprobados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2012 30 (MD)</c:v>
                </c:pt>
                <c:pt idx="1">
                  <c:v>2013 10 (MD)</c:v>
                </c:pt>
                <c:pt idx="2">
                  <c:v>2012 30 (OP)</c:v>
                </c:pt>
                <c:pt idx="3">
                  <c:v>2013 10 (OP)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Retirados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2012 30 (MD)</c:v>
                </c:pt>
                <c:pt idx="1">
                  <c:v>2013 10 (MD)</c:v>
                </c:pt>
                <c:pt idx="2">
                  <c:v>2012 30 (OP)</c:v>
                </c:pt>
                <c:pt idx="3">
                  <c:v>2013 10 (OP)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53792"/>
        <c:axId val="42355328"/>
      </c:barChart>
      <c:catAx>
        <c:axId val="42353792"/>
        <c:scaling>
          <c:orientation val="minMax"/>
        </c:scaling>
        <c:delete val="0"/>
        <c:axPos val="b"/>
        <c:majorTickMark val="out"/>
        <c:minorTickMark val="none"/>
        <c:tickLblPos val="nextTo"/>
        <c:crossAx val="42355328"/>
        <c:crosses val="autoZero"/>
        <c:auto val="1"/>
        <c:lblAlgn val="ctr"/>
        <c:lblOffset val="100"/>
        <c:noMultiLvlLbl val="0"/>
      </c:catAx>
      <c:valAx>
        <c:axId val="4235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53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B046-EEA1-489A-A50F-A2A147704F79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C793-F231-4E01-8237-7B2C8C3788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881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0C793-F231-4E01-8237-7B2C8C37887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90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30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22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247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34AD-D744-45CC-80F8-C2B31CB9BF19}" type="datetimeFigureOut">
              <a:rPr lang="es-ES"/>
              <a:pPr>
                <a:defRPr/>
              </a:pPr>
              <a:t>30/08/2013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ED836-D627-4FAC-A71F-CE5908779BE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5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3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2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574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20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59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93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1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07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D382-1034-4DF7-977A-9B0377DDE08F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494D-7C26-4235-8134-030C9F33DF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61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escuder19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norte.edu.c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escuder19@gmail.com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71420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Instrucción por pares con el apoyo de clickers en la enseñanza aprendizaje de Matemáticas Básicas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i="1" dirty="0"/>
              <a:t>R</a:t>
            </a:r>
            <a:r>
              <a:rPr lang="es-CO" i="1" dirty="0" smtClean="0"/>
              <a:t>afael Escudero Trujillo (</a:t>
            </a:r>
            <a:r>
              <a:rPr lang="es-CO" i="1" dirty="0" err="1" smtClean="0"/>
              <a:t>Ph.D</a:t>
            </a:r>
            <a:r>
              <a:rPr lang="es-CO" i="1" dirty="0" smtClean="0"/>
              <a:t>)</a:t>
            </a:r>
          </a:p>
          <a:p>
            <a:pPr marL="0" indent="0" algn="ctr">
              <a:buNone/>
            </a:pPr>
            <a:r>
              <a:rPr lang="es-CO" i="1" dirty="0" smtClean="0">
                <a:hlinkClick r:id="rId2"/>
              </a:rPr>
              <a:t>rescuder19@gmail.com</a:t>
            </a:r>
            <a:r>
              <a:rPr lang="es-CO" i="1" dirty="0" smtClean="0"/>
              <a:t> </a:t>
            </a:r>
          </a:p>
          <a:p>
            <a:pPr marL="0" indent="0" algn="ctr">
              <a:buNone/>
            </a:pPr>
            <a:r>
              <a:rPr lang="es-CO" dirty="0" smtClean="0"/>
              <a:t>División de Ciencias Básicas </a:t>
            </a:r>
          </a:p>
          <a:p>
            <a:pPr marL="0" indent="0" algn="ctr">
              <a:buNone/>
            </a:pPr>
            <a:r>
              <a:rPr lang="es-CO" dirty="0" smtClean="0"/>
              <a:t>Departamento de Matemáticas y Estadística Universidad del Norte</a:t>
            </a:r>
          </a:p>
          <a:p>
            <a:pPr marL="0" indent="0" algn="ctr">
              <a:buNone/>
            </a:pPr>
            <a:r>
              <a:rPr lang="es-CO" dirty="0" smtClean="0"/>
              <a:t>Barranquilla – Colombia</a:t>
            </a:r>
          </a:p>
          <a:p>
            <a:pPr marL="0" indent="0" algn="ctr">
              <a:buNone/>
            </a:pPr>
            <a:r>
              <a:rPr lang="es-CO" dirty="0" smtClean="0"/>
              <a:t>Junio 6 de  2013 </a:t>
            </a:r>
            <a:endParaRPr lang="es-CO" dirty="0"/>
          </a:p>
        </p:txBody>
      </p:sp>
      <p:pic>
        <p:nvPicPr>
          <p:cNvPr id="4098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es-CO" sz="3200" dirty="0" smtClean="0"/>
              <a:t>4.1 El diagrama </a:t>
            </a:r>
            <a:br>
              <a:rPr lang="es-CO" sz="3200" dirty="0" smtClean="0"/>
            </a:br>
            <a:r>
              <a:rPr lang="es-CO" sz="3200" dirty="0" smtClean="0"/>
              <a:t>representa     </a:t>
            </a:r>
            <a:endParaRPr lang="es-CO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34293609"/>
              </p:ext>
            </p:extLst>
          </p:nvPr>
        </p:nvGraphicFramePr>
        <p:xfrm>
          <a:off x="5508104" y="2708920"/>
          <a:ext cx="3384376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708920"/>
                        <a:ext cx="3384376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/>
          <p:nvPr/>
        </p:nvSpPr>
        <p:spPr>
          <a:xfrm>
            <a:off x="5364088" y="535462"/>
            <a:ext cx="2448272" cy="1368152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q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850" y="512556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</a:t>
            </a:r>
            <a:endParaRPr lang="es-CO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420889"/>
            <a:ext cx="4906888" cy="324036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Todos los “p” son “q”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“q” </a:t>
            </a:r>
            <a:r>
              <a:rPr lang="es-CO" dirty="0"/>
              <a:t>e</a:t>
            </a:r>
            <a:r>
              <a:rPr lang="es-CO" dirty="0" smtClean="0"/>
              <a:t>s necesario para “p”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“p” </a:t>
            </a:r>
            <a:r>
              <a:rPr lang="es-CO" dirty="0"/>
              <a:t>e</a:t>
            </a:r>
            <a:r>
              <a:rPr lang="es-CO" dirty="0" smtClean="0"/>
              <a:t>s necesario for “q”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“p” implica “q”</a:t>
            </a:r>
            <a:endParaRPr lang="es-CO" dirty="0"/>
          </a:p>
        </p:txBody>
      </p:sp>
      <p:sp>
        <p:nvSpPr>
          <p:cNvPr id="11" name="CorShape1"/>
          <p:cNvSpPr/>
          <p:nvPr>
            <p:custDataLst>
              <p:tags r:id="rId5"/>
            </p:custDataLst>
          </p:nvPr>
        </p:nvSpPr>
        <p:spPr>
          <a:xfrm rot="10800000">
            <a:off x="172720" y="36580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" name="CountdownNew" hidden="1"/>
          <p:cNvGrpSpPr/>
          <p:nvPr>
            <p:custDataLst>
              <p:tags r:id="rId6"/>
            </p:custDataLst>
          </p:nvPr>
        </p:nvGrpSpPr>
        <p:grpSpPr>
          <a:xfrm>
            <a:off x="971600" y="5650226"/>
            <a:ext cx="1588" cy="1588"/>
            <a:chOff x="8318500" y="6032500"/>
            <a:chExt cx="1270000" cy="1016000"/>
          </a:xfrm>
        </p:grpSpPr>
        <p:pic>
          <p:nvPicPr>
            <p:cNvPr id="9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8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s-CO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7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s-CO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860032" y="332656"/>
            <a:ext cx="3456384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</a:t>
            </a:r>
            <a:endParaRPr lang="es-CO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es-CO" sz="3200" dirty="0" smtClean="0"/>
              <a:t>4.2. El diagrama </a:t>
            </a:r>
            <a:br>
              <a:rPr lang="es-CO" sz="3200" dirty="0" smtClean="0"/>
            </a:br>
            <a:r>
              <a:rPr lang="es-CO" sz="3200" dirty="0" smtClean="0"/>
              <a:t>representa     </a:t>
            </a:r>
            <a:endParaRPr lang="es-CO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4447123"/>
              </p:ext>
            </p:extLst>
          </p:nvPr>
        </p:nvGraphicFramePr>
        <p:xfrm>
          <a:off x="5924550" y="3157538"/>
          <a:ext cx="252730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157538"/>
                        <a:ext cx="2527300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/>
          <p:nvPr/>
        </p:nvSpPr>
        <p:spPr>
          <a:xfrm>
            <a:off x="5364088" y="535462"/>
            <a:ext cx="2448272" cy="1368152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q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850" y="512556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</a:t>
            </a:r>
            <a:endParaRPr lang="es-CO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420889"/>
            <a:ext cx="4906888" cy="324036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Todos los “p” son “q”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“q” </a:t>
            </a:r>
            <a:r>
              <a:rPr lang="es-CO" dirty="0"/>
              <a:t>e</a:t>
            </a:r>
            <a:r>
              <a:rPr lang="es-CO" dirty="0" smtClean="0"/>
              <a:t>s necesario para “p”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“p” </a:t>
            </a:r>
            <a:r>
              <a:rPr lang="es-CO" dirty="0"/>
              <a:t>e</a:t>
            </a:r>
            <a:r>
              <a:rPr lang="es-CO" dirty="0" smtClean="0"/>
              <a:t>s necesario par “q”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CO" dirty="0" smtClean="0"/>
              <a:t>“p” implica “q”</a:t>
            </a:r>
            <a:endParaRPr lang="es-CO" dirty="0"/>
          </a:p>
        </p:txBody>
      </p:sp>
      <p:sp>
        <p:nvSpPr>
          <p:cNvPr id="11" name="CorShape1"/>
          <p:cNvSpPr/>
          <p:nvPr>
            <p:custDataLst>
              <p:tags r:id="rId5"/>
            </p:custDataLst>
          </p:nvPr>
        </p:nvSpPr>
        <p:spPr>
          <a:xfrm rot="10800000">
            <a:off x="172720" y="36580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" name="CountdownNew" hidden="1"/>
          <p:cNvGrpSpPr/>
          <p:nvPr>
            <p:custDataLst>
              <p:tags r:id="rId6"/>
            </p:custDataLst>
          </p:nvPr>
        </p:nvGrpSpPr>
        <p:grpSpPr>
          <a:xfrm>
            <a:off x="971600" y="5650226"/>
            <a:ext cx="1588" cy="1588"/>
            <a:chOff x="8318500" y="6032500"/>
            <a:chExt cx="1270000" cy="1016000"/>
          </a:xfrm>
        </p:grpSpPr>
        <p:pic>
          <p:nvPicPr>
            <p:cNvPr id="9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8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s-CO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7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s-CO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5004048" y="404664"/>
            <a:ext cx="3168352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5076056" y="4766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</a:t>
            </a:r>
            <a:endParaRPr lang="es-CO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74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31722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Chart" r:id="rId5" imgW="9143977" imgH="6857933" progId="MSGraph.Chart.8">
                  <p:embed followColorScheme="full"/>
                </p:oleObj>
              </mc:Choice>
              <mc:Fallback>
                <p:oleObj name="Chart" r:id="rId5" imgW="9143977" imgH="68579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917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Conceptos</a:t>
            </a:r>
            <a:r>
              <a:rPr lang="en-US" sz="2700" dirty="0" smtClean="0"/>
              <a:t> </a:t>
            </a:r>
            <a:r>
              <a:rPr lang="en-US" sz="2700" dirty="0" err="1" smtClean="0"/>
              <a:t>evaluados</a:t>
            </a:r>
            <a:r>
              <a:rPr lang="en-US" sz="2700" dirty="0" smtClean="0"/>
              <a:t> con el </a:t>
            </a:r>
            <a:r>
              <a:rPr lang="en-US" sz="2700" dirty="0" err="1" smtClean="0"/>
              <a:t>método</a:t>
            </a:r>
            <a:r>
              <a:rPr lang="en-US" sz="2700" dirty="0" smtClean="0"/>
              <a:t> </a:t>
            </a:r>
            <a:r>
              <a:rPr lang="en-US" sz="2700" dirty="0" err="1" smtClean="0"/>
              <a:t>Instrucción</a:t>
            </a:r>
            <a:r>
              <a:rPr lang="en-US" sz="2700" dirty="0" smtClean="0"/>
              <a:t> </a:t>
            </a:r>
            <a:r>
              <a:rPr lang="en-US" sz="2700" dirty="0" err="1" smtClean="0"/>
              <a:t>por</a:t>
            </a:r>
            <a:r>
              <a:rPr lang="en-US" sz="2700" dirty="0" smtClean="0"/>
              <a:t> pares</a:t>
            </a:r>
            <a:r>
              <a:rPr lang="en-US" sz="31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s-CO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33696"/>
              </p:ext>
            </p:extLst>
          </p:nvPr>
        </p:nvGraphicFramePr>
        <p:xfrm>
          <a:off x="395536" y="692696"/>
          <a:ext cx="8445624" cy="60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353"/>
                <a:gridCol w="1551862"/>
                <a:gridCol w="1773556"/>
                <a:gridCol w="1551862"/>
                <a:gridCol w="1646991"/>
              </a:tblGrid>
              <a:tr h="656606"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r>
                        <a:rPr lang="es-CO" dirty="0" smtClean="0"/>
                        <a:t>CONCEPTOS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  Clase  MD </a:t>
                      </a:r>
                    </a:p>
                    <a:p>
                      <a:pPr algn="ctr"/>
                      <a:r>
                        <a:rPr lang="es-CO" dirty="0" smtClean="0"/>
                        <a:t>INDIVIDUAL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Clase MD</a:t>
                      </a:r>
                    </a:p>
                    <a:p>
                      <a:pPr algn="ctr"/>
                      <a:r>
                        <a:rPr lang="es-CO" dirty="0" smtClean="0"/>
                        <a:t>PARES   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Clase OP </a:t>
                      </a:r>
                    </a:p>
                    <a:p>
                      <a:pPr algn="ctr"/>
                      <a:r>
                        <a:rPr lang="es-CO" dirty="0" smtClean="0"/>
                        <a:t>INDIVIDUAL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 Clase OP </a:t>
                      </a:r>
                    </a:p>
                    <a:p>
                      <a:pPr algn="ctr"/>
                      <a:r>
                        <a:rPr lang="es-CO" dirty="0" smtClean="0"/>
                        <a:t>PARES</a:t>
                      </a:r>
                      <a:endParaRPr lang="es-CO" dirty="0"/>
                    </a:p>
                  </a:txBody>
                  <a:tcPr/>
                </a:tc>
              </a:tr>
              <a:tr h="656606">
                <a:tc>
                  <a:txBody>
                    <a:bodyPr/>
                    <a:lstStyle/>
                    <a:p>
                      <a:r>
                        <a:rPr lang="es-CO" dirty="0" smtClean="0"/>
                        <a:t>Inducción – Deducción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74%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90%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69%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87%</a:t>
                      </a:r>
                      <a:endParaRPr lang="es-CO" dirty="0"/>
                    </a:p>
                  </a:txBody>
                  <a:tcPr/>
                </a:tc>
              </a:tr>
              <a:tr h="1219412">
                <a:tc>
                  <a:txBody>
                    <a:bodyPr/>
                    <a:lstStyle/>
                    <a:p>
                      <a:r>
                        <a:rPr lang="es-CO" dirty="0" smtClean="0"/>
                        <a:t>Aplicación</a:t>
                      </a:r>
                      <a:r>
                        <a:rPr lang="es-CO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Inducción</a:t>
                      </a:r>
                      <a:r>
                        <a:rPr lang="en-US" baseline="0" dirty="0" smtClean="0"/>
                        <a:t>-</a:t>
                      </a:r>
                    </a:p>
                    <a:p>
                      <a:r>
                        <a:rPr lang="en-US" baseline="0" dirty="0" err="1" smtClean="0"/>
                        <a:t>Deducción</a:t>
                      </a:r>
                      <a:endParaRPr lang="es-CO" baseline="0" dirty="0" smtClean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56%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86%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91%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92%</a:t>
                      </a:r>
                      <a:endParaRPr lang="es-CO" dirty="0"/>
                    </a:p>
                  </a:txBody>
                  <a:tcPr/>
                </a:tc>
              </a:tr>
              <a:tr h="656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effectLst/>
                        </a:rPr>
                        <a:t>Patrones</a:t>
                      </a:r>
                      <a:r>
                        <a:rPr lang="es-CO" baseline="0" dirty="0" smtClean="0">
                          <a:effectLst/>
                        </a:rPr>
                        <a:t> y </a:t>
                      </a:r>
                      <a:r>
                        <a:rPr lang="es-CO" dirty="0" smtClean="0">
                          <a:effectLst/>
                        </a:rPr>
                        <a:t> Series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90%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98%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73%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100%</a:t>
                      </a:r>
                      <a:endParaRPr lang="es-CO" dirty="0"/>
                    </a:p>
                  </a:txBody>
                  <a:tcPr/>
                </a:tc>
              </a:tr>
              <a:tr h="987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effectLst/>
                        </a:rPr>
                        <a:t>Cuantificadores Universal  y existencial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84%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89%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69%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59%</a:t>
                      </a:r>
                      <a:endParaRPr lang="es-CO" dirty="0"/>
                    </a:p>
                  </a:txBody>
                  <a:tcPr/>
                </a:tc>
              </a:tr>
              <a:tr h="847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effectLst/>
                        </a:rPr>
                        <a:t>Aplicación de</a:t>
                      </a:r>
                      <a:r>
                        <a:rPr lang="es-CO" baseline="0" dirty="0" smtClean="0">
                          <a:effectLst/>
                        </a:rPr>
                        <a:t> sistemas numéricos </a:t>
                      </a:r>
                      <a:endParaRPr lang="es-CO" dirty="0" smtClean="0">
                        <a:effectLst/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99%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98%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94%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92%</a:t>
                      </a:r>
                      <a:endParaRPr lang="es-CO" dirty="0"/>
                    </a:p>
                  </a:txBody>
                  <a:tcPr/>
                </a:tc>
              </a:tr>
              <a:tr h="375204">
                <a:tc>
                  <a:txBody>
                    <a:bodyPr/>
                    <a:lstStyle/>
                    <a:p>
                      <a:r>
                        <a:rPr lang="es-CO" dirty="0" smtClean="0"/>
                        <a:t>Problemas de variación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CO" sz="1800" b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s-CO" sz="1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s-CO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CO" sz="1800" b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s-CO" sz="1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s-CO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CO" sz="1800" b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s-CO" sz="1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s-CO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CO" sz="1800" b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es-CO" sz="1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s-CO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3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Fundamento Pedagógico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i="1" dirty="0" smtClean="0"/>
              <a:t>“Zona de desarrollo próxima”</a:t>
            </a:r>
          </a:p>
          <a:p>
            <a:pPr marL="0" indent="0" algn="ctr">
              <a:buNone/>
            </a:pPr>
            <a:r>
              <a:rPr lang="es-MX" i="1" dirty="0" smtClean="0"/>
              <a:t>(</a:t>
            </a:r>
            <a:r>
              <a:rPr lang="es-MX" i="1" dirty="0" err="1" smtClean="0"/>
              <a:t>Vygotski</a:t>
            </a:r>
            <a:r>
              <a:rPr lang="es-MX" i="1" dirty="0" smtClean="0"/>
              <a:t>, Lev. 1931)</a:t>
            </a:r>
            <a:endParaRPr lang="es-MX" i="1" dirty="0"/>
          </a:p>
          <a:p>
            <a:pPr marL="0" indent="0" algn="just">
              <a:buNone/>
            </a:pPr>
            <a:r>
              <a:rPr lang="es-MX" dirty="0" smtClean="0"/>
              <a:t>Distancia que media entre el efectivo desarrollo potencial del estudiante (</a:t>
            </a:r>
            <a:r>
              <a:rPr lang="es-MX" i="1" dirty="0" smtClean="0"/>
              <a:t>Lo que es capaz de hacer por si solo) (Individualmente) y el nivel de desarrollo potencial (Lo que es capaz de hacer con la ayuda de otro) (Con pares)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22817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 Resultados Escala Likert </a:t>
            </a:r>
            <a:endParaRPr lang="es-CO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02167"/>
              </p:ext>
            </p:extLst>
          </p:nvPr>
        </p:nvGraphicFramePr>
        <p:xfrm>
          <a:off x="323527" y="1340768"/>
          <a:ext cx="8663698" cy="542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877"/>
                <a:gridCol w="1470516"/>
                <a:gridCol w="1152159"/>
                <a:gridCol w="1440129"/>
                <a:gridCol w="1368152"/>
                <a:gridCol w="1174865"/>
              </a:tblGrid>
              <a:tr h="1622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OPINIONES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TOTALMENTE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ACUERDO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DE ACUERDO 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EN DESACUERDO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TOTALMENTE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DESACUERDO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RESPONDE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 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254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Clases más dinámicas e interactivas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89%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11%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0%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46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</a:rPr>
                        <a:t>Más</a:t>
                      </a:r>
                      <a:r>
                        <a:rPr lang="es-CO" sz="1600" kern="1200" baseline="0" dirty="0" smtClean="0">
                          <a:effectLst/>
                        </a:rPr>
                        <a:t> motivación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74%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16%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06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genera buen ambiente de aprendizaje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70%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27%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3%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57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Mayor</a:t>
                      </a:r>
                      <a:r>
                        <a:rPr lang="es-CO" sz="16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participación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77%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22%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1%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5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CO" sz="16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tiempo es suficiente para responder 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56%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32%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7%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5%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effectLst/>
                        </a:rPr>
                        <a:t>0%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57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s-CO" sz="16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mejora el aprendizaje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72%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22%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6%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0%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effectLst/>
                        </a:rPr>
                        <a:t>0%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1788" y="2582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7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7481776" cy="504056"/>
          </a:xfrm>
        </p:spPr>
        <p:txBody>
          <a:bodyPr/>
          <a:lstStyle/>
          <a:p>
            <a:pPr algn="ctr">
              <a:defRPr/>
            </a:pPr>
            <a:r>
              <a:rPr lang="es-CO" dirty="0" smtClean="0">
                <a:solidFill>
                  <a:schemeClr val="tx1"/>
                </a:solidFill>
              </a:rPr>
              <a:t>Opiniones de los Estudiantes</a:t>
            </a: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8982146"/>
              </p:ext>
            </p:extLst>
          </p:nvPr>
        </p:nvGraphicFramePr>
        <p:xfrm>
          <a:off x="179512" y="1052737"/>
          <a:ext cx="8712968" cy="470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92488"/>
              </a:tblGrid>
              <a:tr h="35718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Opiniones</a:t>
                      </a:r>
                      <a:r>
                        <a:rPr lang="es-CO" sz="1800" baseline="0" dirty="0" smtClean="0"/>
                        <a:t> positivas</a:t>
                      </a:r>
                      <a:endParaRPr lang="es-CO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Opiniones</a:t>
                      </a:r>
                      <a:r>
                        <a:rPr lang="es-CO" sz="1800" baseline="0" dirty="0" smtClean="0"/>
                        <a:t> negativas</a:t>
                      </a:r>
                      <a:endParaRPr lang="es-CO" sz="1800" dirty="0"/>
                    </a:p>
                  </a:txBody>
                  <a:tcPr marT="45726" marB="45726"/>
                </a:tc>
              </a:tr>
              <a:tr h="661184">
                <a:tc>
                  <a:txBody>
                    <a:bodyPr/>
                    <a:lstStyle/>
                    <a:p>
                      <a:r>
                        <a:rPr lang="es-CO" sz="1400" i="1" dirty="0" smtClean="0"/>
                        <a:t>“Las clases son más dinámicas, hay más oportunidad de adquirir y</a:t>
                      </a:r>
                      <a:r>
                        <a:rPr lang="es-CO" sz="1400" i="1" baseline="0" dirty="0" smtClean="0"/>
                        <a:t> compartir el conocimiento”</a:t>
                      </a:r>
                      <a:endParaRPr lang="es-CO" sz="1400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“</a:t>
                      </a:r>
                      <a:r>
                        <a:rPr lang="es-CO" sz="1400" b="0" i="1" dirty="0" smtClean="0"/>
                        <a:t>A veces el tiempo para algunas preguntas es corto”</a:t>
                      </a:r>
                      <a:endParaRPr lang="es-CO" sz="1400" b="0" i="1" dirty="0"/>
                    </a:p>
                  </a:txBody>
                  <a:tcPr marT="45726" marB="45726"/>
                </a:tc>
              </a:tr>
              <a:tr h="854029"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“Me parece que la tarjeta tiene un buen uso, porque el estudiante interacciona de manera dinámica, sin presión y al mismo tiempo se aprende” </a:t>
                      </a:r>
                      <a:endParaRPr lang="es-CO" sz="1400" b="0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“Olvidar la tarjeta y problemas técnicos”</a:t>
                      </a:r>
                      <a:endParaRPr lang="es-CO" sz="1400" b="0" i="1" dirty="0"/>
                    </a:p>
                  </a:txBody>
                  <a:tcPr marT="45726" marB="45726"/>
                </a:tc>
              </a:tr>
              <a:tr h="854029"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“Permite a los estudiantes entrenar su agilidad mental, para los cálculos matemáticos</a:t>
                      </a:r>
                      <a:r>
                        <a:rPr lang="es-CO" sz="1400" b="0" i="1" baseline="0" dirty="0" smtClean="0"/>
                        <a:t> trabajando con poco tiempo. Es una estrategia actualizada”</a:t>
                      </a:r>
                      <a:endParaRPr lang="es-CO" sz="1400" b="0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“Puede prestarse para copia en algunas personas, pero para otras era un mecanismo de trabajo grupal ”</a:t>
                      </a:r>
                      <a:endParaRPr lang="es-CO" sz="1400" b="0" i="1" dirty="0"/>
                    </a:p>
                  </a:txBody>
                  <a:tcPr marT="45726" marB="45726"/>
                </a:tc>
              </a:tr>
              <a:tr h="714366"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“Nos damos cuenta en seguida como nos fue y podemos enseguida ver nuestras fallas ”</a:t>
                      </a:r>
                      <a:endParaRPr lang="es-CO" sz="1400" b="0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“Puedes copiarte cuando te toca</a:t>
                      </a:r>
                      <a:r>
                        <a:rPr lang="es-CO" sz="1400" b="0" i="1" baseline="0" dirty="0" smtClean="0"/>
                        <a:t> discutir  las respuestas pero si lo haces solo por contestar no te va bien en los parciales”</a:t>
                      </a:r>
                      <a:endParaRPr lang="es-CO" sz="1400" b="0" i="1" dirty="0"/>
                    </a:p>
                  </a:txBody>
                  <a:tcPr marT="45726" marB="45726"/>
                </a:tc>
              </a:tr>
              <a:tr h="1239721">
                <a:tc>
                  <a:txBody>
                    <a:bodyPr/>
                    <a:lstStyle/>
                    <a:p>
                      <a:r>
                        <a:rPr lang="es-CO" sz="1400" b="0" i="1" dirty="0" smtClean="0"/>
                        <a:t>“Me pareció un método de aprendizaje estimulante y ejercita la participación  y el desarrollo de la clase es dinámica, me encantaba, me hacia olvidar que estaba en clase y lo mejor de todo jugando aprendo más”</a:t>
                      </a:r>
                      <a:endParaRPr lang="es-CO" sz="1400" b="0" i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s-CO" sz="1400" b="0" i="1" dirty="0"/>
                    </a:p>
                  </a:txBody>
                  <a:tcPr marT="45726" marB="45726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423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Media del </a:t>
            </a:r>
            <a:r>
              <a:rPr lang="es-CO" sz="3200" dirty="0" err="1" smtClean="0"/>
              <a:t>Pretest</a:t>
            </a:r>
            <a:r>
              <a:rPr lang="es-CO" sz="3200" dirty="0" smtClean="0"/>
              <a:t> vs </a:t>
            </a:r>
            <a:r>
              <a:rPr lang="es-CO" sz="3200" dirty="0" err="1" smtClean="0"/>
              <a:t>Postest</a:t>
            </a:r>
            <a:r>
              <a:rPr lang="es-CO" sz="3200" dirty="0" smtClean="0"/>
              <a:t> </a:t>
            </a:r>
            <a:br>
              <a:rPr lang="es-CO" sz="3200" dirty="0" smtClean="0"/>
            </a:br>
            <a:r>
              <a:rPr lang="es-CO" sz="3200" dirty="0" smtClean="0"/>
              <a:t>Semestres  2012 30 y 2013 13 </a:t>
            </a: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 smtClean="0"/>
              <a:t>Medicina (MD) </a:t>
            </a:r>
            <a:r>
              <a:rPr lang="es-CO" sz="3200" dirty="0"/>
              <a:t>y</a:t>
            </a:r>
            <a:r>
              <a:rPr lang="es-CO" sz="3200" dirty="0" smtClean="0"/>
              <a:t>  Otros Programas (OP)</a:t>
            </a:r>
            <a:endParaRPr lang="es-CO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028345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2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Datos Estadísticos y Análisis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308981"/>
              </p:ext>
            </p:extLst>
          </p:nvPr>
        </p:nvGraphicFramePr>
        <p:xfrm>
          <a:off x="467544" y="1700808"/>
          <a:ext cx="7992888" cy="355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331"/>
                <a:gridCol w="1444498"/>
                <a:gridCol w="1348198"/>
                <a:gridCol w="1045465"/>
                <a:gridCol w="1444498"/>
                <a:gridCol w="1251898"/>
              </a:tblGrid>
              <a:tr h="682595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Semestre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Programa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Prestest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Postest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SD</a:t>
                      </a:r>
                      <a:endParaRPr lang="es-CO" dirty="0"/>
                    </a:p>
                  </a:txBody>
                  <a:tcPr/>
                </a:tc>
              </a:tr>
              <a:tr h="682595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201230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2.9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0.90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3.2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0.95</a:t>
                      </a:r>
                      <a:endParaRPr lang="es-CO" dirty="0"/>
                    </a:p>
                  </a:txBody>
                  <a:tcPr/>
                </a:tc>
              </a:tr>
              <a:tr h="82365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201310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3.2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0.86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3.8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0.86</a:t>
                      </a:r>
                      <a:endParaRPr lang="es-CO" dirty="0"/>
                    </a:p>
                  </a:txBody>
                  <a:tcPr/>
                </a:tc>
              </a:tr>
              <a:tr h="682595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201230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OP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1.7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2.3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0.11</a:t>
                      </a:r>
                      <a:endParaRPr lang="es-CO" dirty="0"/>
                    </a:p>
                  </a:txBody>
                  <a:tcPr/>
                </a:tc>
              </a:tr>
              <a:tr h="682595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201310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OP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2.6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0.88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3.5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0.77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5445224"/>
                <a:ext cx="79208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 smtClean="0"/>
                  <a:t>En ambos casos p-</a:t>
                </a:r>
                <a:r>
                  <a:rPr lang="es-CO" dirty="0" err="1" smtClean="0"/>
                  <a:t>val</a:t>
                </a:r>
                <a:r>
                  <a:rPr lang="es-CO" dirty="0" smtClean="0"/>
                  <a:t>or</a:t>
                </a:r>
                <a14:m>
                  <m:oMath xmlns:m="http://schemas.openxmlformats.org/officeDocument/2006/math">
                    <m:r>
                      <a:rPr lang="es-CO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s-CO" b="0" i="1" smtClean="0">
                        <a:latin typeface="Cambria Math"/>
                        <a:ea typeface="Cambria Math"/>
                      </a:rPr>
                      <m:t>0.05, </m:t>
                    </m:r>
                  </m:oMath>
                </a14:m>
                <a:r>
                  <a:rPr lang="es-CO" b="0" i="1" dirty="0" smtClean="0">
                    <a:latin typeface="Cambria Math"/>
                    <a:ea typeface="Cambria Math"/>
                  </a:rPr>
                  <a:t>Esto es , hubo diferencia  </a:t>
                </a:r>
                <a:r>
                  <a:rPr lang="es-CO" b="0" i="1" dirty="0" err="1" smtClean="0">
                    <a:latin typeface="Cambria Math"/>
                    <a:ea typeface="Cambria Math"/>
                  </a:rPr>
                  <a:t>estadisticamente</a:t>
                </a:r>
                <a:r>
                  <a:rPr lang="es-CO" b="0" i="1" dirty="0" smtClean="0">
                    <a:latin typeface="Cambria Math"/>
                    <a:ea typeface="Cambria Math"/>
                  </a:rPr>
                  <a:t> significativa  entre  la media del </a:t>
                </a:r>
                <a:r>
                  <a:rPr lang="es-CO" b="0" i="1" dirty="0" err="1" smtClean="0">
                    <a:latin typeface="Cambria Math"/>
                    <a:ea typeface="Cambria Math"/>
                  </a:rPr>
                  <a:t>postest</a:t>
                </a:r>
                <a:r>
                  <a:rPr lang="es-CO" b="0" i="1" dirty="0" smtClean="0">
                    <a:latin typeface="Cambria Math"/>
                    <a:ea typeface="Cambria Math"/>
                  </a:rPr>
                  <a:t> y la media del </a:t>
                </a:r>
                <a:r>
                  <a:rPr lang="es-CO" b="0" i="1" dirty="0" err="1" smtClean="0">
                    <a:latin typeface="Cambria Math"/>
                    <a:ea typeface="Cambria Math"/>
                  </a:rPr>
                  <a:t>pretest</a:t>
                </a:r>
                <a:r>
                  <a:rPr lang="es-CO" b="0" i="1" dirty="0" smtClean="0">
                    <a:latin typeface="Cambria Math"/>
                    <a:ea typeface="Cambria Math"/>
                  </a:rPr>
                  <a:t> con 95% de confianza.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45224"/>
                <a:ext cx="792088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693" t="-355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87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>
            <a:normAutofit/>
          </a:bodyPr>
          <a:lstStyle/>
          <a:p>
            <a:r>
              <a:rPr lang="es-CO" sz="2400" dirty="0" smtClean="0"/>
              <a:t>Numero de Aprobados, No Aprobados </a:t>
            </a:r>
            <a:r>
              <a:rPr lang="es-CO" sz="2400" smtClean="0"/>
              <a:t>y Retirados</a:t>
            </a: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Semestres</a:t>
            </a:r>
            <a:br>
              <a:rPr lang="es-CO" sz="2400" dirty="0" smtClean="0"/>
            </a:br>
            <a:r>
              <a:rPr lang="es-CO" sz="2400" dirty="0" smtClean="0"/>
              <a:t>2012 30 (MD: </a:t>
            </a:r>
            <a:r>
              <a:rPr lang="es-CO" sz="2400" dirty="0"/>
              <a:t>105 </a:t>
            </a:r>
            <a:r>
              <a:rPr lang="es-CO" sz="2400" dirty="0" smtClean="0"/>
              <a:t>Estudiantes</a:t>
            </a:r>
            <a:r>
              <a:rPr lang="es-CO" sz="2400" dirty="0"/>
              <a:t> </a:t>
            </a:r>
            <a:r>
              <a:rPr lang="es-CO" sz="2400" dirty="0" smtClean="0"/>
              <a:t> OP: </a:t>
            </a:r>
            <a:r>
              <a:rPr lang="es-CO" sz="2400" dirty="0"/>
              <a:t>85 </a:t>
            </a:r>
            <a:r>
              <a:rPr lang="es-CO" sz="2400" dirty="0" smtClean="0"/>
              <a:t>Estudiantes.)</a:t>
            </a:r>
            <a:br>
              <a:rPr lang="es-CO" sz="2400" dirty="0" smtClean="0"/>
            </a:br>
            <a:r>
              <a:rPr lang="es-CO" sz="2400" dirty="0" smtClean="0"/>
              <a:t>2013 10 (MD: </a:t>
            </a:r>
            <a:r>
              <a:rPr lang="es-CO" sz="2400" dirty="0"/>
              <a:t>120 </a:t>
            </a:r>
            <a:r>
              <a:rPr lang="es-CO" sz="2400" dirty="0" smtClean="0"/>
              <a:t>Estudiantes</a:t>
            </a:r>
            <a:r>
              <a:rPr lang="es-CO" sz="2400" dirty="0"/>
              <a:t> </a:t>
            </a:r>
            <a:r>
              <a:rPr lang="es-CO" sz="2400" dirty="0" smtClean="0"/>
              <a:t> OP: </a:t>
            </a:r>
            <a:r>
              <a:rPr lang="es-CO" sz="2400" dirty="0"/>
              <a:t>75 </a:t>
            </a:r>
            <a:r>
              <a:rPr lang="es-CO" sz="2400" dirty="0" smtClean="0"/>
              <a:t>Estudiantes.) </a:t>
            </a:r>
            <a:endParaRPr lang="es-CO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539526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09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scuder\Desktop\unino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1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8772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Universidad del Norte </a:t>
            </a:r>
          </a:p>
          <a:p>
            <a:pPr algn="ctr"/>
            <a:r>
              <a:rPr lang="es-CO" dirty="0" smtClean="0"/>
              <a:t>23 Pregrados, 71 </a:t>
            </a:r>
            <a:r>
              <a:rPr lang="es-CO" dirty="0"/>
              <a:t> </a:t>
            </a:r>
            <a:r>
              <a:rPr lang="es-CO" dirty="0" smtClean="0"/>
              <a:t>Especializaciones , 42 Maestrías  y 10 Doctorados </a:t>
            </a:r>
          </a:p>
          <a:p>
            <a:pPr algn="ctr"/>
            <a:r>
              <a:rPr lang="es-CO" dirty="0" smtClean="0">
                <a:hlinkClick r:id="rId3"/>
              </a:rPr>
              <a:t>www.uninorte.edu.co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5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2290" name="Picture 2" descr="E:\fotos recuperadas\_ANY0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548680"/>
            <a:ext cx="299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NRC 1598 Reflexión Individual</a:t>
            </a:r>
            <a:endParaRPr lang="es-CO" dirty="0"/>
          </a:p>
        </p:txBody>
      </p:sp>
      <p:pic>
        <p:nvPicPr>
          <p:cNvPr id="1026" name="Picture 2" descr="E:\_ANY056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827420"/>
            <a:ext cx="207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 Reflexión Individual</a:t>
            </a:r>
            <a:endParaRPr lang="es-C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6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E:\fotos recuperadas\_ANY057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692696"/>
            <a:ext cx="27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Socializando las respuestas </a:t>
            </a:r>
            <a:endParaRPr lang="es-C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9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5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4355976" y="548680"/>
            <a:ext cx="207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 Reflexión Individual</a:t>
            </a:r>
            <a:endParaRPr lang="es-C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1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oy DIP 2009 10\MB 2011\FotosMB 2011 10\SANY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51582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Socializando las Respuestas</a:t>
            </a: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9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Conclusiones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De </a:t>
            </a:r>
            <a:r>
              <a:rPr lang="en-US" sz="1800" dirty="0" err="1" smtClean="0"/>
              <a:t>acuerdo</a:t>
            </a:r>
            <a:r>
              <a:rPr lang="en-US" sz="1800" dirty="0" smtClean="0"/>
              <a:t> con los </a:t>
            </a:r>
            <a:r>
              <a:rPr lang="en-US" sz="1800" dirty="0" err="1" smtClean="0"/>
              <a:t>resultados</a:t>
            </a:r>
            <a:r>
              <a:rPr lang="en-US" sz="1800" dirty="0" smtClean="0"/>
              <a:t> del pretest y </a:t>
            </a:r>
            <a:r>
              <a:rPr lang="en-US" sz="1800" smtClean="0"/>
              <a:t>postest</a:t>
            </a:r>
            <a:r>
              <a:rPr lang="en-US" sz="1800" dirty="0" smtClean="0"/>
              <a:t> , los </a:t>
            </a:r>
            <a:r>
              <a:rPr lang="en-US" sz="1800" dirty="0" err="1" smtClean="0"/>
              <a:t>estudiantes</a:t>
            </a:r>
            <a:r>
              <a:rPr lang="en-US" sz="1800" dirty="0" smtClean="0"/>
              <a:t>  </a:t>
            </a:r>
            <a:r>
              <a:rPr lang="en-US" sz="1800" dirty="0" err="1" smtClean="0"/>
              <a:t>mejoraron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significativamente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desempeño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tomaron</a:t>
            </a:r>
            <a:r>
              <a:rPr lang="en-US" sz="1800" dirty="0" smtClean="0"/>
              <a:t> </a:t>
            </a:r>
            <a:r>
              <a:rPr lang="en-US" sz="1800" dirty="0" err="1" smtClean="0"/>
              <a:t>sus</a:t>
            </a:r>
            <a:r>
              <a:rPr lang="en-US" sz="1800" dirty="0" smtClean="0"/>
              <a:t> </a:t>
            </a:r>
            <a:r>
              <a:rPr lang="en-US" sz="1800" dirty="0" err="1" smtClean="0"/>
              <a:t>cursos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método</a:t>
            </a:r>
            <a:r>
              <a:rPr lang="en-US" sz="1800" dirty="0" smtClean="0"/>
              <a:t> IP </a:t>
            </a:r>
            <a:r>
              <a:rPr lang="en-US" sz="1800" dirty="0" err="1" smtClean="0"/>
              <a:t>apoyado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clickers.</a:t>
            </a:r>
            <a:endParaRPr lang="en-US" sz="1800" dirty="0"/>
          </a:p>
          <a:p>
            <a:pPr algn="just"/>
            <a:r>
              <a:rPr lang="en-US" sz="1800" dirty="0" smtClean="0"/>
              <a:t>Los </a:t>
            </a:r>
            <a:r>
              <a:rPr lang="en-US" sz="1800" dirty="0" err="1" smtClean="0"/>
              <a:t>estudiantes</a:t>
            </a:r>
            <a:r>
              <a:rPr lang="en-US" sz="1800" dirty="0" smtClean="0"/>
              <a:t> en ambos </a:t>
            </a:r>
            <a:r>
              <a:rPr lang="en-US" sz="1800" dirty="0" err="1" smtClean="0"/>
              <a:t>cursos</a:t>
            </a:r>
            <a:r>
              <a:rPr lang="en-US" sz="1800" dirty="0" smtClean="0"/>
              <a:t> </a:t>
            </a:r>
            <a:r>
              <a:rPr lang="en-US" sz="1800" dirty="0" err="1" smtClean="0"/>
              <a:t>investigados</a:t>
            </a:r>
            <a:r>
              <a:rPr lang="en-US" sz="1800" dirty="0" smtClean="0"/>
              <a:t> </a:t>
            </a:r>
            <a:r>
              <a:rPr lang="en-US" sz="1800" dirty="0" err="1" smtClean="0"/>
              <a:t>durante</a:t>
            </a:r>
            <a:r>
              <a:rPr lang="en-US" sz="1800" dirty="0" smtClean="0"/>
              <a:t> el </a:t>
            </a:r>
            <a:r>
              <a:rPr lang="en-US" sz="1800" dirty="0" err="1" smtClean="0"/>
              <a:t>año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duró</a:t>
            </a:r>
            <a:r>
              <a:rPr lang="en-US" sz="1800" dirty="0" smtClean="0"/>
              <a:t> la </a:t>
            </a:r>
            <a:r>
              <a:rPr lang="en-US" sz="1800" dirty="0" err="1" smtClean="0"/>
              <a:t>experiencia</a:t>
            </a:r>
            <a:r>
              <a:rPr lang="en-US" sz="1800" dirty="0" smtClean="0"/>
              <a:t>, </a:t>
            </a:r>
            <a:r>
              <a:rPr lang="en-US" sz="1800" dirty="0" err="1" smtClean="0"/>
              <a:t>mostraron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percepción</a:t>
            </a:r>
            <a:r>
              <a:rPr lang="en-US" sz="1800" dirty="0" smtClean="0"/>
              <a:t> favorable con el </a:t>
            </a:r>
            <a:r>
              <a:rPr lang="en-US" sz="1800" dirty="0" err="1" smtClean="0"/>
              <a:t>método</a:t>
            </a:r>
            <a:r>
              <a:rPr lang="en-US" sz="1800" dirty="0" smtClean="0"/>
              <a:t>  IP en </a:t>
            </a:r>
            <a:r>
              <a:rPr lang="en-US" sz="1800" dirty="0" err="1" smtClean="0"/>
              <a:t>cuanto</a:t>
            </a:r>
            <a:r>
              <a:rPr lang="en-US" sz="1800" dirty="0" smtClean="0"/>
              <a:t> a </a:t>
            </a:r>
            <a:r>
              <a:rPr lang="en-US" sz="1800" dirty="0" err="1" smtClean="0"/>
              <a:t>clases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dinámicas</a:t>
            </a:r>
            <a:r>
              <a:rPr lang="en-US" sz="1800" dirty="0" smtClean="0"/>
              <a:t> e </a:t>
            </a:r>
            <a:r>
              <a:rPr lang="en-US" sz="1800" dirty="0" err="1" smtClean="0"/>
              <a:t>interactivas</a:t>
            </a:r>
            <a:r>
              <a:rPr lang="en-US" sz="1800" dirty="0" smtClean="0"/>
              <a:t>, </a:t>
            </a:r>
            <a:r>
              <a:rPr lang="en-US" sz="1800" dirty="0" err="1" smtClean="0"/>
              <a:t>buen</a:t>
            </a:r>
            <a:r>
              <a:rPr lang="en-US" sz="1800" dirty="0" smtClean="0"/>
              <a:t> </a:t>
            </a:r>
            <a:r>
              <a:rPr lang="en-US" sz="1800" dirty="0" err="1" smtClean="0"/>
              <a:t>ambiente</a:t>
            </a:r>
            <a:r>
              <a:rPr lang="en-US" sz="1800" dirty="0" smtClean="0"/>
              <a:t> de </a:t>
            </a:r>
            <a:r>
              <a:rPr lang="en-US" sz="1800" dirty="0" err="1" smtClean="0"/>
              <a:t>aprendizaje</a:t>
            </a:r>
            <a:r>
              <a:rPr lang="en-US" sz="1800" dirty="0" smtClean="0"/>
              <a:t>, mayor </a:t>
            </a:r>
            <a:r>
              <a:rPr lang="en-US" sz="1800" dirty="0" err="1" smtClean="0"/>
              <a:t>participación</a:t>
            </a:r>
            <a:r>
              <a:rPr lang="en-US" sz="1800" dirty="0" smtClean="0"/>
              <a:t> y </a:t>
            </a:r>
            <a:r>
              <a:rPr lang="en-US" sz="1800" dirty="0" err="1" smtClean="0"/>
              <a:t>apprendizaje</a:t>
            </a:r>
            <a:r>
              <a:rPr lang="en-US" sz="1800" dirty="0" smtClean="0"/>
              <a:t> </a:t>
            </a:r>
            <a:r>
              <a:rPr lang="en-US" sz="1800" dirty="0" err="1" smtClean="0"/>
              <a:t>mejorado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r>
              <a:rPr lang="en-US" sz="1800" dirty="0" smtClean="0"/>
              <a:t>Los </a:t>
            </a:r>
            <a:r>
              <a:rPr lang="en-US" sz="1800" dirty="0" err="1" smtClean="0"/>
              <a:t>ítems</a:t>
            </a:r>
            <a:r>
              <a:rPr lang="en-US" sz="1800" dirty="0" smtClean="0"/>
              <a:t> </a:t>
            </a:r>
            <a:r>
              <a:rPr lang="en-US" sz="1800" dirty="0" err="1" smtClean="0"/>
              <a:t>referidos</a:t>
            </a:r>
            <a:r>
              <a:rPr lang="en-US" sz="1800" dirty="0" smtClean="0"/>
              <a:t> a </a:t>
            </a:r>
            <a:r>
              <a:rPr lang="en-US" sz="1800" dirty="0" err="1" smtClean="0"/>
              <a:t>favorabilidad</a:t>
            </a:r>
            <a:r>
              <a:rPr lang="en-US" sz="1800" dirty="0" smtClean="0"/>
              <a:t> </a:t>
            </a:r>
            <a:r>
              <a:rPr lang="en-US" sz="1800" dirty="0" err="1" smtClean="0"/>
              <a:t>presentaron</a:t>
            </a:r>
            <a:r>
              <a:rPr lang="en-US" sz="1800" dirty="0" smtClean="0"/>
              <a:t> un 80% o </a:t>
            </a:r>
            <a:r>
              <a:rPr lang="en-US" sz="1800" dirty="0" err="1" smtClean="0"/>
              <a:t>más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Hubo</a:t>
            </a:r>
            <a:r>
              <a:rPr lang="en-US" sz="1800" dirty="0" smtClean="0"/>
              <a:t> 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mejora</a:t>
            </a:r>
            <a:r>
              <a:rPr lang="en-US" sz="1800" dirty="0" smtClean="0"/>
              <a:t> en el </a:t>
            </a:r>
            <a:r>
              <a:rPr lang="en-US" sz="1800" dirty="0" err="1" smtClean="0"/>
              <a:t>aprendizaje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conceptos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parte  de los </a:t>
            </a:r>
            <a:r>
              <a:rPr lang="en-US" sz="1800" dirty="0" err="1" smtClean="0"/>
              <a:t>estudiantes</a:t>
            </a:r>
            <a:r>
              <a:rPr lang="en-US" sz="1800" dirty="0" smtClean="0"/>
              <a:t>  </a:t>
            </a:r>
            <a:r>
              <a:rPr lang="en-US" sz="1800" dirty="0" err="1" smtClean="0"/>
              <a:t>cuanando</a:t>
            </a:r>
            <a:r>
              <a:rPr lang="en-US" sz="1800" dirty="0" smtClean="0"/>
              <a:t> </a:t>
            </a:r>
            <a:r>
              <a:rPr lang="en-US" sz="1800" dirty="0" err="1" smtClean="0"/>
              <a:t>contestaron</a:t>
            </a:r>
            <a:r>
              <a:rPr lang="en-US" sz="1800" dirty="0" smtClean="0"/>
              <a:t> </a:t>
            </a:r>
            <a:r>
              <a:rPr lang="en-US" sz="1800" dirty="0" err="1" smtClean="0"/>
              <a:t>grupalmente</a:t>
            </a:r>
            <a:r>
              <a:rPr lang="en-US" sz="1800" dirty="0" smtClean="0"/>
              <a:t> a </a:t>
            </a:r>
            <a:r>
              <a:rPr lang="en-US" sz="1800" dirty="0" err="1" smtClean="0"/>
              <a:t>cuando</a:t>
            </a:r>
            <a:r>
              <a:rPr lang="en-US" sz="1800" dirty="0" smtClean="0"/>
              <a:t> lo </a:t>
            </a:r>
            <a:r>
              <a:rPr lang="en-US" sz="1800" dirty="0" err="1" smtClean="0"/>
              <a:t>hicieron</a:t>
            </a:r>
            <a:r>
              <a:rPr lang="en-US" sz="1800" dirty="0" smtClean="0"/>
              <a:t> de </a:t>
            </a:r>
            <a:r>
              <a:rPr lang="en-US" sz="1800" dirty="0" err="1" smtClean="0"/>
              <a:t>manera</a:t>
            </a:r>
            <a:r>
              <a:rPr lang="en-US" sz="1800" dirty="0" smtClean="0"/>
              <a:t> individual.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la </a:t>
            </a:r>
            <a:r>
              <a:rPr lang="en-US" sz="1800" dirty="0" err="1" smtClean="0"/>
              <a:t>eficacia</a:t>
            </a:r>
            <a:r>
              <a:rPr lang="en-US" sz="1800" dirty="0" smtClean="0"/>
              <a:t> del </a:t>
            </a:r>
            <a:r>
              <a:rPr lang="en-US" sz="1800" dirty="0" err="1" smtClean="0"/>
              <a:t>método</a:t>
            </a:r>
            <a:r>
              <a:rPr lang="en-US" sz="1800" dirty="0" smtClean="0"/>
              <a:t> PI con el </a:t>
            </a:r>
            <a:r>
              <a:rPr lang="en-US" sz="1800" dirty="0" err="1" smtClean="0"/>
              <a:t>apoyo</a:t>
            </a:r>
            <a:r>
              <a:rPr lang="en-US" sz="1800" dirty="0" smtClean="0"/>
              <a:t> de clicker.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de 10 </a:t>
            </a:r>
            <a:r>
              <a:rPr lang="en-US" sz="1800" dirty="0" err="1" smtClean="0"/>
              <a:t>años</a:t>
            </a:r>
            <a:r>
              <a:rPr lang="en-US" sz="1800" dirty="0" smtClean="0"/>
              <a:t> el </a:t>
            </a:r>
            <a:r>
              <a:rPr lang="en-US" sz="1800" dirty="0" err="1" smtClean="0"/>
              <a:t>Dr</a:t>
            </a:r>
            <a:r>
              <a:rPr lang="en-US" sz="1800" dirty="0" smtClean="0"/>
              <a:t> Eric Mazur ha </a:t>
            </a:r>
            <a:r>
              <a:rPr lang="en-US" sz="1800" dirty="0" err="1" smtClean="0"/>
              <a:t>encontrado</a:t>
            </a:r>
            <a:r>
              <a:rPr lang="en-US" sz="1800" dirty="0" smtClean="0"/>
              <a:t> </a:t>
            </a:r>
            <a:r>
              <a:rPr lang="en-US" sz="1800" dirty="0" err="1" smtClean="0"/>
              <a:t>similares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r>
              <a:rPr lang="en-US" sz="1800" dirty="0" smtClean="0"/>
              <a:t>Ha </a:t>
            </a:r>
            <a:r>
              <a:rPr lang="en-US" sz="1800" dirty="0" err="1" smtClean="0"/>
              <a:t>sido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experiencia</a:t>
            </a:r>
            <a:r>
              <a:rPr lang="en-US" sz="1800" dirty="0" smtClean="0"/>
              <a:t>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gratificante</a:t>
            </a:r>
            <a:r>
              <a:rPr lang="en-US" sz="1800" dirty="0" smtClean="0"/>
              <a:t> , en la </a:t>
            </a:r>
            <a:r>
              <a:rPr lang="en-US" sz="1800" dirty="0" err="1" smtClean="0"/>
              <a:t>cual</a:t>
            </a:r>
            <a:r>
              <a:rPr lang="en-US" sz="1800" dirty="0" smtClean="0"/>
              <a:t> los </a:t>
            </a:r>
            <a:r>
              <a:rPr lang="en-US" sz="1800" dirty="0" err="1" smtClean="0"/>
              <a:t>estudiantes</a:t>
            </a:r>
            <a:r>
              <a:rPr lang="en-US" sz="1800" dirty="0" smtClean="0"/>
              <a:t> </a:t>
            </a:r>
            <a:r>
              <a:rPr lang="en-US" sz="1800" dirty="0" err="1" smtClean="0"/>
              <a:t>han</a:t>
            </a:r>
            <a:r>
              <a:rPr lang="en-US" sz="1800" dirty="0" smtClean="0"/>
              <a:t> </a:t>
            </a:r>
            <a:r>
              <a:rPr lang="en-US" sz="1800" dirty="0" err="1" smtClean="0"/>
              <a:t>tenido</a:t>
            </a:r>
            <a:r>
              <a:rPr lang="en-US" sz="1800" dirty="0" smtClean="0"/>
              <a:t>  un alto </a:t>
            </a:r>
            <a:r>
              <a:rPr lang="en-US" sz="1800" dirty="0" err="1" smtClean="0"/>
              <a:t>nivel</a:t>
            </a:r>
            <a:r>
              <a:rPr lang="en-US" sz="1800" dirty="0" smtClean="0"/>
              <a:t> de </a:t>
            </a:r>
            <a:r>
              <a:rPr lang="en-US" sz="1800" dirty="0" err="1" smtClean="0"/>
              <a:t>compromiso</a:t>
            </a:r>
            <a:r>
              <a:rPr lang="en-US" sz="1800" dirty="0" smtClean="0"/>
              <a:t> y un </a:t>
            </a:r>
            <a:r>
              <a:rPr lang="en-US" sz="1800" dirty="0" err="1" smtClean="0"/>
              <a:t>positivo</a:t>
            </a:r>
            <a:r>
              <a:rPr lang="en-US" sz="1800" dirty="0" smtClean="0"/>
              <a:t> </a:t>
            </a:r>
            <a:r>
              <a:rPr lang="en-US" sz="1800" dirty="0" err="1" smtClean="0"/>
              <a:t>desempeño</a:t>
            </a:r>
            <a:r>
              <a:rPr lang="en-US" sz="1800" dirty="0" smtClean="0"/>
              <a:t>, a </a:t>
            </a:r>
            <a:r>
              <a:rPr lang="en-US" sz="1800" dirty="0" err="1" smtClean="0"/>
              <a:t>pesar</a:t>
            </a:r>
            <a:r>
              <a:rPr lang="en-US" sz="1800" dirty="0" smtClean="0"/>
              <a:t> de la gran </a:t>
            </a:r>
            <a:r>
              <a:rPr lang="en-US" sz="1800" dirty="0" err="1" smtClean="0"/>
              <a:t>heterogeneidad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cursos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r>
              <a:rPr lang="en-US" sz="1800" dirty="0" smtClean="0"/>
              <a:t>El </a:t>
            </a:r>
            <a:r>
              <a:rPr lang="en-US" sz="1800" dirty="0" err="1" smtClean="0"/>
              <a:t>impacto</a:t>
            </a:r>
            <a:r>
              <a:rPr lang="en-US" sz="1800" dirty="0" smtClean="0"/>
              <a:t> de </a:t>
            </a:r>
            <a:r>
              <a:rPr lang="en-US" sz="1800" dirty="0" err="1" smtClean="0"/>
              <a:t>acuerdo</a:t>
            </a:r>
            <a:r>
              <a:rPr lang="en-US" sz="1800" dirty="0" smtClean="0"/>
              <a:t> con los </a:t>
            </a:r>
            <a:r>
              <a:rPr lang="en-US" sz="1800" dirty="0" err="1" smtClean="0"/>
              <a:t>indicadores</a:t>
            </a:r>
            <a:r>
              <a:rPr lang="en-US" sz="1800" dirty="0" smtClean="0"/>
              <a:t> </a:t>
            </a:r>
            <a:r>
              <a:rPr lang="en-US" sz="1800" dirty="0" err="1" smtClean="0"/>
              <a:t>mosrtrados</a:t>
            </a:r>
            <a:r>
              <a:rPr lang="en-US" sz="1800" dirty="0" smtClean="0"/>
              <a:t>, ha </a:t>
            </a:r>
            <a:r>
              <a:rPr lang="en-US" sz="1800" dirty="0" err="1" smtClean="0"/>
              <a:t>sido</a:t>
            </a:r>
            <a:r>
              <a:rPr lang="en-US" sz="1800" dirty="0" smtClean="0"/>
              <a:t>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positivo</a:t>
            </a:r>
            <a:r>
              <a:rPr lang="en-US" sz="1800" dirty="0" smtClean="0"/>
              <a:t> y he </a:t>
            </a:r>
            <a:r>
              <a:rPr lang="en-US" sz="1800" dirty="0" err="1" smtClean="0"/>
              <a:t>percibido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gran </a:t>
            </a:r>
            <a:r>
              <a:rPr lang="en-US" sz="1800" dirty="0" err="1" smtClean="0"/>
              <a:t>sinergia</a:t>
            </a:r>
            <a:r>
              <a:rPr lang="en-US" sz="1800" dirty="0" smtClean="0"/>
              <a:t> entre </a:t>
            </a:r>
            <a:r>
              <a:rPr lang="en-US" sz="1800" dirty="0" err="1" smtClean="0"/>
              <a:t>estudiantes</a:t>
            </a:r>
            <a:r>
              <a:rPr lang="en-US" sz="1800" dirty="0" smtClean="0"/>
              <a:t> y </a:t>
            </a:r>
            <a:r>
              <a:rPr lang="en-US" sz="1800" dirty="0" err="1" smtClean="0"/>
              <a:t>profesor</a:t>
            </a:r>
            <a:r>
              <a:rPr lang="en-US" sz="1800" dirty="0" smtClean="0"/>
              <a:t>.. </a:t>
            </a:r>
            <a:endParaRPr lang="en-US" sz="1800" dirty="0"/>
          </a:p>
          <a:p>
            <a:pPr algn="just"/>
            <a:r>
              <a:rPr lang="en-US" sz="1800" dirty="0" err="1" smtClean="0"/>
              <a:t>Fue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gran </a:t>
            </a:r>
            <a:r>
              <a:rPr lang="en-US" sz="1800" dirty="0" err="1" smtClean="0"/>
              <a:t>oportunidad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usar</a:t>
            </a:r>
            <a:r>
              <a:rPr lang="en-US" sz="1800" dirty="0" smtClean="0"/>
              <a:t> la </a:t>
            </a:r>
            <a:r>
              <a:rPr lang="en-US" sz="1800" dirty="0" err="1" smtClean="0"/>
              <a:t>tecnología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</a:t>
            </a:r>
            <a:r>
              <a:rPr lang="en-US" sz="1800" dirty="0" err="1" smtClean="0"/>
              <a:t>medio</a:t>
            </a:r>
            <a:r>
              <a:rPr lang="en-US" sz="1800" dirty="0" smtClean="0"/>
              <a:t> y no </a:t>
            </a:r>
            <a:r>
              <a:rPr lang="en-US" sz="1800" dirty="0" err="1" smtClean="0"/>
              <a:t>como</a:t>
            </a:r>
            <a:r>
              <a:rPr lang="en-US" sz="1800" dirty="0" smtClean="0"/>
              <a:t> un fin en </a:t>
            </a:r>
            <a:r>
              <a:rPr lang="en-US" sz="1800" dirty="0" err="1" smtClean="0"/>
              <a:t>sí</a:t>
            </a:r>
            <a:r>
              <a:rPr lang="en-US" sz="1800" dirty="0" smtClean="0"/>
              <a:t> </a:t>
            </a:r>
            <a:r>
              <a:rPr lang="en-US" sz="1800" dirty="0" err="1" smtClean="0"/>
              <a:t>mismo</a:t>
            </a:r>
            <a:r>
              <a:rPr lang="en-US" sz="1800" dirty="0" smtClean="0"/>
              <a:t>, y lo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importante</a:t>
            </a:r>
            <a:r>
              <a:rPr lang="en-US" sz="1800" dirty="0" smtClean="0"/>
              <a:t> </a:t>
            </a:r>
            <a:r>
              <a:rPr lang="en-US" sz="1800" dirty="0" err="1" smtClean="0"/>
              <a:t>promover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actitud</a:t>
            </a:r>
            <a:r>
              <a:rPr lang="en-US" sz="1800" dirty="0" smtClean="0"/>
              <a:t> </a:t>
            </a:r>
            <a:r>
              <a:rPr lang="en-US" sz="1800" dirty="0" err="1" smtClean="0"/>
              <a:t>positiva</a:t>
            </a:r>
            <a:r>
              <a:rPr lang="en-US" sz="1800" dirty="0" smtClean="0"/>
              <a:t> </a:t>
            </a:r>
            <a:r>
              <a:rPr lang="en-US" sz="1800" dirty="0" err="1" smtClean="0"/>
              <a:t>hacia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matemáticas</a:t>
            </a:r>
            <a:r>
              <a:rPr lang="en-US" sz="1800" dirty="0" smtClean="0"/>
              <a:t>.</a:t>
            </a:r>
            <a:endParaRPr lang="es-CO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s-CO" sz="6000" dirty="0" smtClean="0"/>
              <a:t>MUCHAS GRACIAS</a:t>
            </a:r>
            <a:br>
              <a:rPr lang="es-CO" sz="6000" dirty="0" smtClean="0"/>
            </a:br>
            <a:r>
              <a:rPr lang="es-CO" sz="6000" dirty="0" smtClean="0">
                <a:hlinkClick r:id="rId3"/>
              </a:rPr>
              <a:t>rescuder19@gmail.com</a:t>
            </a:r>
            <a:r>
              <a:rPr lang="es-CO" sz="6000" dirty="0" smtClean="0"/>
              <a:t> </a:t>
            </a:r>
            <a:endParaRPr lang="es-CO" sz="6000" dirty="0"/>
          </a:p>
        </p:txBody>
      </p:sp>
      <p:pic>
        <p:nvPicPr>
          <p:cNvPr id="10242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1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792088"/>
          </a:xfrm>
        </p:spPr>
        <p:txBody>
          <a:bodyPr/>
          <a:lstStyle/>
          <a:p>
            <a:r>
              <a:rPr lang="es-CO" i="1" dirty="0" smtClean="0"/>
              <a:t>Resumen</a:t>
            </a:r>
            <a:endParaRPr lang="es-C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i="1" dirty="0" smtClean="0"/>
              <a:t>La </a:t>
            </a:r>
            <a:r>
              <a:rPr lang="en-US" i="1" dirty="0" err="1" smtClean="0"/>
              <a:t>experiencia</a:t>
            </a:r>
            <a:r>
              <a:rPr lang="en-US" i="1" dirty="0" smtClean="0"/>
              <a:t> </a:t>
            </a:r>
            <a:r>
              <a:rPr lang="en-US" i="1" dirty="0" err="1" smtClean="0"/>
              <a:t>tuvo</a:t>
            </a:r>
            <a:r>
              <a:rPr lang="en-US" i="1" dirty="0" smtClean="0"/>
              <a:t> 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propósito</a:t>
            </a:r>
            <a:r>
              <a:rPr lang="en-US" i="1" dirty="0" smtClean="0"/>
              <a:t> </a:t>
            </a:r>
            <a:r>
              <a:rPr lang="en-US" i="1" dirty="0" err="1" smtClean="0"/>
              <a:t>determinar</a:t>
            </a:r>
            <a:r>
              <a:rPr lang="en-US" i="1" dirty="0" smtClean="0"/>
              <a:t>  </a:t>
            </a:r>
            <a:r>
              <a:rPr lang="en-US" i="1" dirty="0" err="1" smtClean="0"/>
              <a:t>impacto</a:t>
            </a:r>
            <a:r>
              <a:rPr lang="en-US" i="1" dirty="0" smtClean="0"/>
              <a:t> del </a:t>
            </a:r>
            <a:r>
              <a:rPr lang="en-US" i="1" dirty="0" err="1" smtClean="0"/>
              <a:t>método</a:t>
            </a:r>
            <a:r>
              <a:rPr lang="en-US" i="1" dirty="0" smtClean="0"/>
              <a:t> “</a:t>
            </a:r>
            <a:r>
              <a:rPr lang="en-US" i="1" dirty="0" err="1" smtClean="0"/>
              <a:t>Instrucción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pares con el </a:t>
            </a:r>
            <a:r>
              <a:rPr lang="en-US" i="1" dirty="0" err="1" smtClean="0"/>
              <a:t>apoyo</a:t>
            </a:r>
            <a:r>
              <a:rPr lang="en-US" i="1" dirty="0" smtClean="0"/>
              <a:t> de clickers en la </a:t>
            </a:r>
            <a:r>
              <a:rPr lang="en-US" i="1" dirty="0" err="1" smtClean="0"/>
              <a:t>enseñanza</a:t>
            </a:r>
            <a:r>
              <a:rPr lang="en-US" i="1" dirty="0" smtClean="0"/>
              <a:t> </a:t>
            </a:r>
            <a:r>
              <a:rPr lang="en-US" i="1" dirty="0" err="1" smtClean="0"/>
              <a:t>aprendizaje</a:t>
            </a:r>
            <a:r>
              <a:rPr lang="en-US" i="1" dirty="0" smtClean="0"/>
              <a:t> de </a:t>
            </a:r>
            <a:r>
              <a:rPr lang="en-US" i="1" dirty="0" err="1" smtClean="0"/>
              <a:t>Matemáticas</a:t>
            </a:r>
            <a:r>
              <a:rPr lang="en-US" i="1" dirty="0" smtClean="0"/>
              <a:t> </a:t>
            </a:r>
            <a:r>
              <a:rPr lang="en-US" i="1" dirty="0" err="1" smtClean="0"/>
              <a:t>Básicas</a:t>
            </a:r>
            <a:r>
              <a:rPr lang="en-US" i="1" dirty="0" smtClean="0"/>
              <a:t> (En </a:t>
            </a:r>
            <a:r>
              <a:rPr lang="en-US" i="1" dirty="0" err="1" smtClean="0"/>
              <a:t>clases</a:t>
            </a:r>
            <a:r>
              <a:rPr lang="en-US" i="1" dirty="0" smtClean="0"/>
              <a:t> </a:t>
            </a:r>
            <a:r>
              <a:rPr lang="en-US" i="1" dirty="0" err="1" smtClean="0"/>
              <a:t>masivas</a:t>
            </a:r>
            <a:r>
              <a:rPr lang="en-US" i="1" dirty="0" smtClean="0"/>
              <a:t>)</a:t>
            </a:r>
          </a:p>
          <a:p>
            <a:pPr algn="just"/>
            <a:r>
              <a:rPr lang="en-US" i="1" dirty="0" err="1" smtClean="0"/>
              <a:t>Realizdo</a:t>
            </a:r>
            <a:r>
              <a:rPr lang="en-US" i="1" dirty="0" smtClean="0"/>
              <a:t> en 2012 30 y 2013 10 con 385 </a:t>
            </a:r>
            <a:r>
              <a:rPr lang="en-US" i="1" dirty="0" err="1" smtClean="0"/>
              <a:t>estudiantes</a:t>
            </a:r>
            <a:endParaRPr lang="en-US" i="1" dirty="0" smtClean="0"/>
          </a:p>
          <a:p>
            <a:pPr algn="just"/>
            <a:r>
              <a:rPr lang="en-US" i="1" dirty="0" err="1" smtClean="0"/>
              <a:t>Hubo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alta</a:t>
            </a:r>
            <a:r>
              <a:rPr lang="en-US" i="1" dirty="0" smtClean="0"/>
              <a:t> </a:t>
            </a:r>
            <a:r>
              <a:rPr lang="en-US" i="1" dirty="0" err="1" smtClean="0"/>
              <a:t>favorabilidad</a:t>
            </a:r>
            <a:r>
              <a:rPr lang="en-US" i="1" dirty="0" smtClean="0"/>
              <a:t> (80%) en </a:t>
            </a:r>
            <a:r>
              <a:rPr lang="en-US" i="1" dirty="0" err="1" smtClean="0"/>
              <a:t>términos</a:t>
            </a:r>
            <a:r>
              <a:rPr lang="en-US" i="1" dirty="0" smtClean="0"/>
              <a:t> de </a:t>
            </a:r>
            <a:r>
              <a:rPr lang="en-US" i="1" dirty="0" err="1" smtClean="0"/>
              <a:t>clases</a:t>
            </a:r>
            <a:r>
              <a:rPr lang="en-US" i="1" dirty="0" smtClean="0"/>
              <a:t> </a:t>
            </a:r>
            <a:r>
              <a:rPr lang="en-US" i="1" dirty="0" err="1" smtClean="0"/>
              <a:t>más</a:t>
            </a:r>
            <a:r>
              <a:rPr lang="en-US" i="1" dirty="0" smtClean="0"/>
              <a:t> </a:t>
            </a:r>
            <a:r>
              <a:rPr lang="en-US" i="1" dirty="0" err="1" smtClean="0"/>
              <a:t>dinámicas</a:t>
            </a:r>
            <a:r>
              <a:rPr lang="en-US" i="1" dirty="0" smtClean="0"/>
              <a:t>, </a:t>
            </a:r>
            <a:r>
              <a:rPr lang="en-US" i="1" dirty="0" err="1" smtClean="0"/>
              <a:t>interactivas</a:t>
            </a:r>
            <a:r>
              <a:rPr lang="en-US" i="1" dirty="0" smtClean="0"/>
              <a:t>, </a:t>
            </a:r>
            <a:r>
              <a:rPr lang="en-US" i="1" dirty="0" err="1" smtClean="0"/>
              <a:t>buen</a:t>
            </a:r>
            <a:r>
              <a:rPr lang="en-US" i="1" dirty="0" smtClean="0"/>
              <a:t> </a:t>
            </a:r>
            <a:r>
              <a:rPr lang="en-US" i="1" dirty="0" err="1" smtClean="0"/>
              <a:t>ambiente</a:t>
            </a:r>
            <a:r>
              <a:rPr lang="en-US" i="1" dirty="0" smtClean="0"/>
              <a:t> de </a:t>
            </a:r>
            <a:r>
              <a:rPr lang="en-US" i="1" dirty="0" err="1" smtClean="0"/>
              <a:t>aprendizaje</a:t>
            </a:r>
            <a:r>
              <a:rPr lang="en-US" i="1" dirty="0" smtClean="0"/>
              <a:t>, mayor </a:t>
            </a:r>
            <a:r>
              <a:rPr lang="en-US" i="1" dirty="0" err="1" smtClean="0"/>
              <a:t>participación</a:t>
            </a:r>
            <a:r>
              <a:rPr lang="en-US" i="1" dirty="0" smtClean="0"/>
              <a:t> y </a:t>
            </a:r>
            <a:r>
              <a:rPr lang="en-US" i="1" dirty="0" err="1" smtClean="0"/>
              <a:t>ambiente</a:t>
            </a:r>
            <a:r>
              <a:rPr lang="en-US" i="1" dirty="0" smtClean="0"/>
              <a:t> </a:t>
            </a:r>
            <a:r>
              <a:rPr lang="en-US" i="1" dirty="0" err="1" smtClean="0"/>
              <a:t>mejorado</a:t>
            </a:r>
            <a:r>
              <a:rPr lang="en-US" i="1" dirty="0" smtClean="0"/>
              <a:t> de </a:t>
            </a:r>
            <a:r>
              <a:rPr lang="en-US" i="1" dirty="0" err="1" smtClean="0"/>
              <a:t>acuerdo</a:t>
            </a:r>
            <a:r>
              <a:rPr lang="en-US" i="1" dirty="0" smtClean="0"/>
              <a:t> con lo </a:t>
            </a:r>
            <a:r>
              <a:rPr lang="en-US" i="1" dirty="0" err="1" smtClean="0"/>
              <a:t>expresado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los </a:t>
            </a:r>
            <a:r>
              <a:rPr lang="en-US" i="1" dirty="0" err="1" smtClean="0"/>
              <a:t>alumnos</a:t>
            </a:r>
            <a:r>
              <a:rPr lang="en-US" i="1" dirty="0" smtClean="0"/>
              <a:t> en un </a:t>
            </a:r>
            <a:r>
              <a:rPr lang="en-US" i="1" dirty="0" err="1" smtClean="0"/>
              <a:t>cuestionario</a:t>
            </a:r>
            <a:r>
              <a:rPr lang="en-US" i="1" dirty="0" smtClean="0"/>
              <a:t> </a:t>
            </a:r>
            <a:r>
              <a:rPr lang="en-US" i="1" dirty="0" err="1" smtClean="0"/>
              <a:t>tipo</a:t>
            </a:r>
            <a:r>
              <a:rPr lang="en-US" i="1" dirty="0" smtClean="0"/>
              <a:t> </a:t>
            </a:r>
            <a:r>
              <a:rPr lang="en-US" i="1" dirty="0" err="1" smtClean="0"/>
              <a:t>Lickert</a:t>
            </a:r>
            <a:r>
              <a:rPr lang="en-US" i="1" dirty="0" smtClean="0"/>
              <a:t> </a:t>
            </a:r>
            <a:r>
              <a:rPr lang="en-US" i="1" dirty="0" err="1" smtClean="0"/>
              <a:t>acerca</a:t>
            </a:r>
            <a:r>
              <a:rPr lang="en-US" i="1" dirty="0" smtClean="0"/>
              <a:t>  del </a:t>
            </a:r>
            <a:r>
              <a:rPr lang="en-US" i="1" dirty="0" err="1" smtClean="0"/>
              <a:t>método</a:t>
            </a:r>
            <a:r>
              <a:rPr lang="en-US" i="1" dirty="0" smtClean="0"/>
              <a:t> (IP) con el </a:t>
            </a:r>
            <a:r>
              <a:rPr lang="en-US" i="1" dirty="0" err="1" smtClean="0"/>
              <a:t>apoyo</a:t>
            </a:r>
            <a:r>
              <a:rPr lang="en-US" i="1" dirty="0" smtClean="0"/>
              <a:t> de clickers.</a:t>
            </a:r>
          </a:p>
          <a:p>
            <a:pPr algn="just"/>
            <a:r>
              <a:rPr lang="en-US" i="1" dirty="0" smtClean="0"/>
              <a:t>Se </a:t>
            </a:r>
            <a:r>
              <a:rPr lang="en-US" i="1" dirty="0" err="1" smtClean="0"/>
              <a:t>hallaron</a:t>
            </a:r>
            <a:r>
              <a:rPr lang="en-US" i="1" dirty="0" smtClean="0"/>
              <a:t> </a:t>
            </a:r>
            <a:r>
              <a:rPr lang="en-US" i="1" dirty="0" err="1" smtClean="0"/>
              <a:t>diferencias</a:t>
            </a:r>
            <a:r>
              <a:rPr lang="en-US" i="1" dirty="0" smtClean="0"/>
              <a:t> </a:t>
            </a:r>
            <a:r>
              <a:rPr lang="en-US" i="1" dirty="0" err="1" smtClean="0"/>
              <a:t>significativas</a:t>
            </a:r>
            <a:r>
              <a:rPr lang="en-US" i="1" dirty="0" smtClean="0"/>
              <a:t> entre </a:t>
            </a:r>
            <a:r>
              <a:rPr lang="en-US" i="1" dirty="0" err="1" smtClean="0"/>
              <a:t>las</a:t>
            </a:r>
            <a:r>
              <a:rPr lang="en-US" i="1" dirty="0" smtClean="0"/>
              <a:t> medias de un Pretest y </a:t>
            </a:r>
            <a:r>
              <a:rPr lang="en-US" i="1" dirty="0" err="1" smtClean="0"/>
              <a:t>Postest</a:t>
            </a:r>
            <a:r>
              <a:rPr lang="en-US" i="1" dirty="0" smtClean="0"/>
              <a:t>, con 95% de </a:t>
            </a:r>
            <a:r>
              <a:rPr lang="en-US" i="1" dirty="0" err="1" smtClean="0"/>
              <a:t>confidencialidad</a:t>
            </a:r>
            <a:r>
              <a:rPr lang="en-US" i="1" dirty="0"/>
              <a:t>.</a:t>
            </a:r>
            <a:r>
              <a:rPr lang="en-US" i="1" dirty="0" smtClean="0"/>
              <a:t> </a:t>
            </a:r>
            <a:endParaRPr lang="en-US" dirty="0"/>
          </a:p>
          <a:p>
            <a:pPr algn="just"/>
            <a:r>
              <a:rPr lang="en-US" b="1" i="1" dirty="0" err="1" smtClean="0"/>
              <a:t>Palabras</a:t>
            </a:r>
            <a:r>
              <a:rPr lang="en-US" b="1" i="1" dirty="0" smtClean="0"/>
              <a:t> Claves: </a:t>
            </a:r>
            <a:r>
              <a:rPr lang="en-US" i="1" dirty="0" err="1" smtClean="0"/>
              <a:t>Instrucción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pares, </a:t>
            </a:r>
            <a:r>
              <a:rPr lang="en-US" i="1" dirty="0"/>
              <a:t>Clickers, </a:t>
            </a:r>
            <a:r>
              <a:rPr lang="en-US" i="1" dirty="0" err="1" smtClean="0"/>
              <a:t>Interacción</a:t>
            </a:r>
            <a:r>
              <a:rPr lang="en-US" i="1" dirty="0"/>
              <a:t>, </a:t>
            </a:r>
            <a:r>
              <a:rPr lang="en-US" i="1" dirty="0" err="1" smtClean="0"/>
              <a:t>enseñanza</a:t>
            </a:r>
            <a:r>
              <a:rPr lang="en-US" i="1" dirty="0" smtClean="0"/>
              <a:t>, </a:t>
            </a:r>
            <a:r>
              <a:rPr lang="en-US" i="1" dirty="0" err="1" smtClean="0"/>
              <a:t>aprendizaje</a:t>
            </a:r>
            <a:r>
              <a:rPr lang="en-US" i="1" dirty="0" smtClean="0"/>
              <a:t>. </a:t>
            </a:r>
            <a:endParaRPr lang="es-CO" dirty="0"/>
          </a:p>
        </p:txBody>
      </p:sp>
      <p:pic>
        <p:nvPicPr>
          <p:cNvPr id="5122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359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Antecedentes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4563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 Lejanos :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Incorporación de las NTIC´S en clases masivas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Cercanos: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Procesos de Innovación pedagógica en el aula</a:t>
            </a:r>
          </a:p>
          <a:p>
            <a:pPr>
              <a:buFont typeface="Wingdings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13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s-CO" dirty="0" smtClean="0"/>
              <a:t>Descripción de la  Experiencia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dirty="0" err="1" smtClean="0"/>
              <a:t>Lecturas</a:t>
            </a:r>
            <a:r>
              <a:rPr lang="en-US" dirty="0" smtClean="0"/>
              <a:t> </a:t>
            </a:r>
            <a:r>
              <a:rPr lang="en-US" dirty="0" err="1" smtClean="0"/>
              <a:t>asignadas</a:t>
            </a:r>
            <a:r>
              <a:rPr lang="en-US" dirty="0" smtClean="0"/>
              <a:t> en </a:t>
            </a:r>
            <a:r>
              <a:rPr lang="en-US" dirty="0" err="1" smtClean="0"/>
              <a:t>catalogo</a:t>
            </a:r>
            <a:r>
              <a:rPr lang="en-US" dirty="0" smtClean="0"/>
              <a:t> web (WEBCTY)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conceptos</a:t>
            </a:r>
            <a:r>
              <a:rPr lang="en-US" dirty="0" smtClean="0"/>
              <a:t> claves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discutidos</a:t>
            </a:r>
            <a:r>
              <a:rPr lang="en-US" dirty="0" smtClean="0"/>
              <a:t> y </a:t>
            </a:r>
            <a:r>
              <a:rPr lang="en-US" dirty="0" err="1" smtClean="0"/>
              <a:t>evaluados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err="1" smtClean="0"/>
              <a:t>Utilizando</a:t>
            </a:r>
            <a:r>
              <a:rPr lang="en-US" dirty="0" smtClean="0"/>
              <a:t> los clickers </a:t>
            </a:r>
            <a:r>
              <a:rPr lang="en-US" dirty="0" err="1" smtClean="0"/>
              <a:t>como</a:t>
            </a:r>
            <a:r>
              <a:rPr lang="en-US" dirty="0" smtClean="0"/>
              <a:t>  </a:t>
            </a:r>
            <a:r>
              <a:rPr lang="en-US" dirty="0" err="1" smtClean="0"/>
              <a:t>medio</a:t>
            </a:r>
            <a:r>
              <a:rPr lang="en-US" dirty="0" smtClean="0"/>
              <a:t> se </a:t>
            </a:r>
            <a:r>
              <a:rPr lang="en-US" dirty="0" err="1" smtClean="0"/>
              <a:t>formulan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de </a:t>
            </a:r>
            <a:r>
              <a:rPr lang="en-US" dirty="0" err="1" smtClean="0"/>
              <a:t>selelcción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con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basadas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lecturas</a:t>
            </a:r>
            <a:r>
              <a:rPr lang="en-US" dirty="0" smtClean="0"/>
              <a:t> </a:t>
            </a:r>
            <a:r>
              <a:rPr lang="en-US" dirty="0" err="1" smtClean="0"/>
              <a:t>asignadas</a:t>
            </a:r>
            <a:r>
              <a:rPr lang="en-US" dirty="0" smtClean="0"/>
              <a:t>.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smtClean="0"/>
              <a:t>Se </a:t>
            </a:r>
            <a:r>
              <a:rPr lang="en-US" dirty="0" err="1" smtClean="0"/>
              <a:t>evalúa</a:t>
            </a:r>
            <a:r>
              <a:rPr lang="en-US" dirty="0" smtClean="0"/>
              <a:t> en </a:t>
            </a:r>
            <a:r>
              <a:rPr lang="en-US" dirty="0" err="1" smtClean="0"/>
              <a:t>tiempo</a:t>
            </a:r>
            <a:r>
              <a:rPr lang="en-US" dirty="0" smtClean="0"/>
              <a:t> real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verificar</a:t>
            </a:r>
            <a:r>
              <a:rPr lang="en-US" dirty="0" smtClean="0"/>
              <a:t> la </a:t>
            </a:r>
            <a:r>
              <a:rPr lang="en-US" dirty="0" err="1" smtClean="0"/>
              <a:t>comprensión</a:t>
            </a:r>
            <a:r>
              <a:rPr lang="en-US" dirty="0" smtClean="0"/>
              <a:t> de los </a:t>
            </a: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involucrados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lecturas</a:t>
            </a:r>
            <a:r>
              <a:rPr lang="en-US" dirty="0" smtClean="0"/>
              <a:t> </a:t>
            </a:r>
            <a:r>
              <a:rPr lang="en-US" dirty="0" err="1" smtClean="0"/>
              <a:t>asignadas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smtClean="0"/>
              <a:t>Con el </a:t>
            </a:r>
            <a:r>
              <a:rPr lang="en-US" dirty="0" err="1" smtClean="0"/>
              <a:t>programa</a:t>
            </a:r>
            <a:r>
              <a:rPr lang="en-US" dirty="0" smtClean="0"/>
              <a:t> TurningPoint </a:t>
            </a:r>
            <a:r>
              <a:rPr lang="en-US" dirty="0" err="1" smtClean="0"/>
              <a:t>apoyado</a:t>
            </a:r>
            <a:r>
              <a:rPr lang="en-US" dirty="0" smtClean="0"/>
              <a:t> con los clickers se </a:t>
            </a:r>
            <a:r>
              <a:rPr lang="en-US" dirty="0" err="1" smtClean="0"/>
              <a:t>evalua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pregunta</a:t>
            </a:r>
            <a:r>
              <a:rPr lang="en-US" dirty="0" smtClean="0"/>
              <a:t>, </a:t>
            </a:r>
            <a:r>
              <a:rPr lang="en-US" dirty="0" err="1" smtClean="0"/>
              <a:t>primero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individual y </a:t>
            </a:r>
            <a:r>
              <a:rPr lang="en-US" dirty="0" err="1" smtClean="0"/>
              <a:t>posteriormente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colectiva</a:t>
            </a:r>
            <a:r>
              <a:rPr lang="en-US" dirty="0" smtClean="0"/>
              <a:t> o en pares.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smtClean="0"/>
              <a:t>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se </a:t>
            </a:r>
            <a:r>
              <a:rPr lang="en-US" dirty="0" err="1" smtClean="0"/>
              <a:t>asignan</a:t>
            </a:r>
            <a:r>
              <a:rPr lang="en-US" dirty="0" smtClean="0"/>
              <a:t> de 1 a dos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responder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146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440160" cy="10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s-CO" sz="3200" b="1" i="1" dirty="0" smtClean="0"/>
              <a:t>Revisión de Literatura</a:t>
            </a:r>
            <a:endParaRPr lang="es-CO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b="1" dirty="0"/>
              <a:t>Mazur, E. (2011). </a:t>
            </a:r>
            <a:r>
              <a:rPr lang="en-US" sz="2400" i="1" dirty="0"/>
              <a:t>Understanding or memorization: We are teaching the right thing? </a:t>
            </a:r>
            <a:r>
              <a:rPr lang="en-US" sz="2400" dirty="0"/>
              <a:t>“</a:t>
            </a:r>
            <a:r>
              <a:rPr lang="en-US" sz="2400" i="1" dirty="0"/>
              <a:t>Peer Instruction</a:t>
            </a:r>
            <a:r>
              <a:rPr lang="en-US" sz="2400" b="1" i="1" dirty="0"/>
              <a:t>".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b="1" dirty="0" err="1" smtClean="0"/>
              <a:t>Mizuko</a:t>
            </a:r>
            <a:r>
              <a:rPr lang="en-US" sz="2400" b="1" dirty="0"/>
              <a:t>, Ito. Et al. (2011). </a:t>
            </a:r>
            <a:r>
              <a:rPr lang="en-US" sz="2400" i="1" dirty="0"/>
              <a:t>Living and Learning with Media Summary of Findings Digital Youth Project. </a:t>
            </a: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b="1" dirty="0" err="1" smtClean="0"/>
              <a:t>Vygotsky</a:t>
            </a:r>
            <a:r>
              <a:rPr lang="en-US" sz="2400" b="1" dirty="0"/>
              <a:t>, L. </a:t>
            </a:r>
            <a:r>
              <a:rPr lang="en-US" sz="2400" b="1" i="1" dirty="0"/>
              <a:t>(1986) </a:t>
            </a:r>
            <a:r>
              <a:rPr lang="en-US" sz="2400" i="1" dirty="0"/>
              <a:t>"Zone of proximal </a:t>
            </a:r>
            <a:r>
              <a:rPr lang="en-US" sz="2400" i="1" dirty="0" smtClean="0"/>
              <a:t>development</a:t>
            </a:r>
            <a:r>
              <a:rPr lang="en-US" sz="2400" i="1" dirty="0"/>
              <a:t>" </a:t>
            </a: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b="1" dirty="0" err="1"/>
              <a:t>Galvis</a:t>
            </a:r>
            <a:r>
              <a:rPr lang="en-US" sz="2400" b="1" dirty="0"/>
              <a:t>, A. (2004). </a:t>
            </a:r>
            <a:r>
              <a:rPr lang="en-US" sz="2400" i="1" dirty="0"/>
              <a:t>"NTIC´S in the classroom" Click in teaching: teaching and learning opportunities through experience, inquiry, reflection and socializing with </a:t>
            </a:r>
            <a:r>
              <a:rPr lang="en-US" sz="2400" i="1" dirty="0" smtClean="0"/>
              <a:t>technology </a:t>
            </a:r>
            <a:r>
              <a:rPr lang="en-US" sz="2400" i="1" dirty="0"/>
              <a:t>support. </a:t>
            </a: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b="1" dirty="0" smtClean="0"/>
              <a:t>Rodriguez</a:t>
            </a:r>
            <a:r>
              <a:rPr lang="en-US" sz="2400" b="1" dirty="0"/>
              <a:t>, E. </a:t>
            </a:r>
            <a:r>
              <a:rPr lang="en-US" sz="2400" i="1" dirty="0"/>
              <a:t>Focus I. 2 </a:t>
            </a:r>
            <a:r>
              <a:rPr lang="en-US" sz="2400" b="1" i="1" dirty="0"/>
              <a:t>(2002) </a:t>
            </a:r>
            <a:r>
              <a:rPr lang="en-US" sz="2400" i="1" dirty="0"/>
              <a:t>Assessment in the classroom. "Assessment Techniques and" Real Time Evaluation” </a:t>
            </a: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r>
              <a:rPr lang="es-CO" sz="2400" b="1" dirty="0" smtClean="0"/>
              <a:t>Anderson</a:t>
            </a:r>
            <a:r>
              <a:rPr lang="es-CO" sz="2400" b="1" dirty="0"/>
              <a:t>, L. &amp; </a:t>
            </a:r>
            <a:r>
              <a:rPr lang="es-CO" sz="2400" b="1" dirty="0" err="1"/>
              <a:t>Krathwohl</a:t>
            </a:r>
            <a:r>
              <a:rPr lang="es-CO" sz="2400" b="1" dirty="0"/>
              <a:t>, D. (2000). </a:t>
            </a:r>
            <a:r>
              <a:rPr lang="es-CO" sz="2400" i="1" dirty="0"/>
              <a:t>Bloom’s</a:t>
            </a:r>
            <a:r>
              <a:rPr lang="es-CO" sz="2400" dirty="0"/>
              <a:t> </a:t>
            </a:r>
            <a:r>
              <a:rPr lang="es-CO" sz="2400" i="1" dirty="0"/>
              <a:t>Taxonomy. </a:t>
            </a:r>
            <a:endParaRPr lang="es-CO" sz="2400" i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b="1" dirty="0"/>
              <a:t>Polya, A. &amp; Shoenfeld, G. (1995). </a:t>
            </a:r>
            <a:r>
              <a:rPr lang="en-US" sz="2400" i="1" dirty="0"/>
              <a:t>How to pose and solve problems? </a:t>
            </a:r>
            <a:r>
              <a:rPr lang="en-US" sz="2400" b="1" dirty="0"/>
              <a:t>"Problem-Based Methodology". </a:t>
            </a:r>
            <a:endParaRPr lang="en-US" sz="2400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b="1" dirty="0"/>
              <a:t>Rico, L. (1994). </a:t>
            </a:r>
            <a:r>
              <a:rPr lang="en-US" sz="2400" i="1" dirty="0"/>
              <a:t>Errors on the learning of mathematics. </a:t>
            </a: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endParaRPr lang="en-US" sz="2800" i="1" dirty="0" smtClean="0"/>
          </a:p>
          <a:p>
            <a:pPr algn="just">
              <a:buFont typeface="Wingdings" pitchFamily="2" charset="2"/>
              <a:buChar char="ü"/>
            </a:pPr>
            <a:endParaRPr lang="es-CO" sz="2800" dirty="0"/>
          </a:p>
        </p:txBody>
      </p:sp>
      <p:pic>
        <p:nvPicPr>
          <p:cNvPr id="7170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379984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97991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Objetivos</a:t>
            </a:r>
            <a:r>
              <a:rPr lang="es-CO" b="1" dirty="0"/>
              <a:t/>
            </a:r>
            <a:br>
              <a:rPr lang="es-CO" b="1" dirty="0"/>
            </a:br>
            <a:endParaRPr lang="es-C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b="1" dirty="0"/>
              <a:t>General </a:t>
            </a:r>
            <a:r>
              <a:rPr lang="es-CO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Determinar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del </a:t>
            </a:r>
            <a:r>
              <a:rPr lang="en-US" dirty="0" err="1" smtClean="0"/>
              <a:t>método</a:t>
            </a:r>
            <a:r>
              <a:rPr lang="en-US" dirty="0" smtClean="0"/>
              <a:t> “</a:t>
            </a:r>
            <a:r>
              <a:rPr lang="en-US" dirty="0" err="1" smtClean="0"/>
              <a:t>Instrucción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pares” con el </a:t>
            </a:r>
            <a:r>
              <a:rPr lang="en-US" dirty="0" err="1" smtClean="0"/>
              <a:t>apoyo</a:t>
            </a:r>
            <a:r>
              <a:rPr lang="en-US" dirty="0" smtClean="0"/>
              <a:t> de clickers en la </a:t>
            </a:r>
            <a:r>
              <a:rPr lang="en-US" dirty="0" err="1" smtClean="0"/>
              <a:t>enseñanza</a:t>
            </a:r>
            <a:r>
              <a:rPr lang="en-US" dirty="0" smtClean="0"/>
              <a:t> </a:t>
            </a:r>
            <a:r>
              <a:rPr lang="en-US" dirty="0" err="1" smtClean="0"/>
              <a:t>aprendizaje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..</a:t>
            </a:r>
          </a:p>
          <a:p>
            <a:pPr marL="0" indent="0" algn="just">
              <a:buNone/>
            </a:pPr>
            <a:r>
              <a:rPr lang="en-US" b="1" dirty="0" err="1" smtClean="0"/>
              <a:t>Epecificos</a:t>
            </a:r>
            <a:r>
              <a:rPr lang="en-US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Categorizar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opiniones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instrucción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pares con el </a:t>
            </a:r>
            <a:r>
              <a:rPr lang="en-US" dirty="0" err="1" smtClean="0"/>
              <a:t>poyo</a:t>
            </a:r>
            <a:r>
              <a:rPr lang="en-US" dirty="0" smtClean="0"/>
              <a:t> de clickers.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Indagar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hubo</a:t>
            </a:r>
            <a:r>
              <a:rPr lang="en-US" dirty="0" smtClean="0"/>
              <a:t> </a:t>
            </a:r>
            <a:r>
              <a:rPr lang="en-US" dirty="0" err="1" smtClean="0"/>
              <a:t>diferencias</a:t>
            </a:r>
            <a:r>
              <a:rPr lang="en-US" dirty="0" smtClean="0"/>
              <a:t> </a:t>
            </a:r>
            <a:r>
              <a:rPr lang="en-US" dirty="0" err="1" smtClean="0"/>
              <a:t>significativas</a:t>
            </a:r>
            <a:r>
              <a:rPr lang="en-US" dirty="0" smtClean="0"/>
              <a:t> entre los </a:t>
            </a:r>
            <a:r>
              <a:rPr lang="en-US" dirty="0" err="1" smtClean="0"/>
              <a:t>promedios</a:t>
            </a:r>
            <a:r>
              <a:rPr lang="en-US" dirty="0" smtClean="0"/>
              <a:t> </a:t>
            </a:r>
            <a:r>
              <a:rPr lang="en-US" dirty="0" err="1" smtClean="0"/>
              <a:t>alcanzados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estudiantes</a:t>
            </a:r>
            <a:r>
              <a:rPr lang="en-US" dirty="0" smtClean="0"/>
              <a:t> en la </a:t>
            </a:r>
            <a:r>
              <a:rPr lang="en-US" dirty="0" err="1" smtClean="0"/>
              <a:t>aplicación</a:t>
            </a:r>
            <a:r>
              <a:rPr lang="en-US" dirty="0" smtClean="0"/>
              <a:t> de un Pretest y </a:t>
            </a:r>
            <a:r>
              <a:rPr lang="en-US" dirty="0" err="1" smtClean="0"/>
              <a:t>Postest</a:t>
            </a:r>
            <a:r>
              <a:rPr lang="en-US" dirty="0" smtClean="0"/>
              <a:t>. </a:t>
            </a:r>
            <a:endParaRPr lang="en-US" dirty="0"/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8194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76" y="188640"/>
            <a:ext cx="15240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Descripción</a:t>
            </a:r>
            <a:r>
              <a:rPr lang="en-US" dirty="0" smtClean="0"/>
              <a:t> General de la </a:t>
            </a:r>
            <a:r>
              <a:rPr lang="en-US" dirty="0" err="1" smtClean="0"/>
              <a:t>Asignatura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Matemáticas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)</a:t>
            </a:r>
            <a:r>
              <a:rPr lang="en-US" dirty="0"/>
              <a:t/>
            </a:r>
            <a:br>
              <a:rPr lang="en-US" dirty="0"/>
            </a:b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0933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razonamiento</a:t>
            </a:r>
            <a:r>
              <a:rPr lang="en-US" dirty="0" smtClean="0"/>
              <a:t> </a:t>
            </a:r>
            <a:r>
              <a:rPr lang="en-US" dirty="0" err="1" smtClean="0"/>
              <a:t>cuantitativo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razonamiento</a:t>
            </a:r>
            <a:r>
              <a:rPr lang="en-US" dirty="0" smtClean="0"/>
              <a:t> </a:t>
            </a:r>
            <a:r>
              <a:rPr lang="en-US" dirty="0" err="1" smtClean="0"/>
              <a:t>lógico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Conocimiento</a:t>
            </a:r>
            <a:r>
              <a:rPr lang="en-US" dirty="0" smtClean="0"/>
              <a:t> y </a:t>
            </a:r>
            <a:r>
              <a:rPr lang="en-US" dirty="0" err="1" smtClean="0"/>
              <a:t>aplicación</a:t>
            </a:r>
            <a:r>
              <a:rPr lang="en-US" dirty="0" smtClean="0"/>
              <a:t> de los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numéricos</a:t>
            </a:r>
            <a:r>
              <a:rPr lang="en-US" dirty="0"/>
              <a:t>.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Modelamiento</a:t>
            </a:r>
            <a:r>
              <a:rPr lang="en-US" dirty="0" smtClean="0"/>
              <a:t> de </a:t>
            </a:r>
            <a:r>
              <a:rPr lang="en-US" dirty="0" err="1" smtClean="0"/>
              <a:t>situaciones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la </a:t>
            </a:r>
            <a:r>
              <a:rPr lang="en-US" dirty="0" err="1" smtClean="0"/>
              <a:t>función</a:t>
            </a:r>
            <a:r>
              <a:rPr lang="en-US" dirty="0" smtClean="0"/>
              <a:t> lineal, </a:t>
            </a:r>
            <a:r>
              <a:rPr lang="en-US" dirty="0" err="1" smtClean="0"/>
              <a:t>función</a:t>
            </a:r>
            <a:r>
              <a:rPr lang="en-US" dirty="0" smtClean="0"/>
              <a:t> </a:t>
            </a:r>
            <a:r>
              <a:rPr lang="en-US" dirty="0" err="1" smtClean="0"/>
              <a:t>exponencial</a:t>
            </a:r>
            <a:r>
              <a:rPr lang="en-US" dirty="0" smtClean="0"/>
              <a:t> y </a:t>
            </a:r>
            <a:r>
              <a:rPr lang="en-US" dirty="0" err="1" smtClean="0"/>
              <a:t>curva</a:t>
            </a:r>
            <a:r>
              <a:rPr lang="en-US" dirty="0" smtClean="0"/>
              <a:t> de Gauss.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effectLst/>
              </a:rPr>
              <a:t>Planteo</a:t>
            </a:r>
            <a:r>
              <a:rPr lang="en-US" dirty="0" smtClean="0">
                <a:effectLst/>
              </a:rPr>
              <a:t> y </a:t>
            </a:r>
            <a:r>
              <a:rPr lang="en-US" dirty="0" err="1" smtClean="0">
                <a:effectLst/>
              </a:rPr>
              <a:t>solución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problemas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variación</a:t>
            </a:r>
            <a:endParaRPr lang="en-US" dirty="0">
              <a:effectLst/>
            </a:endParaRPr>
          </a:p>
        </p:txBody>
      </p:sp>
      <p:pic>
        <p:nvPicPr>
          <p:cNvPr id="9218" name="Picture 2" descr="C:\Users\rescuder\Desktop\66088_10151251524734670_2087516251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80" y="5964923"/>
            <a:ext cx="1235968" cy="8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s-CO" dirty="0" smtClean="0"/>
              <a:t>¿Cómo funciona una clase con este método?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UN EJEMPLO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97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00"/>
  <p:tag name="ZEROBASED" val="False"/>
  <p:tag name="FIBDISPLAYRESULTS" val="True"/>
  <p:tag name="PRRESPONSE1" val="10"/>
  <p:tag name="PRRESPONSE5" val="6"/>
  <p:tag name="PRRESPONSE9" val="2"/>
  <p:tag name="TASKPANEKEY" val="e4176463-da60-4271-b78e-f667190a7179"/>
  <p:tag name="USESECONDARYMONITOR" val="True"/>
  <p:tag name="ANSWERNOWTEXT" val="Contestar ahora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inguno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0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9FBAC7ED8C34468A1CF9E600111D0E0"/>
  <p:tag name="SLIDEID" val="29FBAC7ED8C34468A1CF9E600111D0E0"/>
  <p:tag name="SLIDEORDER" val="1"/>
  <p:tag name="SLIDETYPE" val="CL"/>
  <p:tag name="DELIMITERS" val="3.1"/>
  <p:tag name="COMPSLIDEGUID" val="9304AD51EA4A4907A81F3E8A49237CA6"/>
  <p:tag name="COMPLINKTOGUID" val="A1CF321BFC1B4582BCF2A9D51635B3DF"/>
  <p:tag name="RESPONSESGATHERED" val="False"/>
  <p:tag name="CLTITLE" val="4.2 El diagrama traduce     "/>
  <p:tag name="COMPCOUNTSTRING" val=" Todo “p” es “q” “q” es necesario para “p” “p” es necesario para “q” “p” implica “q”&#10;Primera diapositiva 0 41 70 3&#10;Segunda diapositiva 0 19 91 0"/>
  <p:tag name="COMPPERCENTSTRING" val=" Todo “p” es “q” “q” es necesario para “p” “p” es necesario para “q” “p” implica “q”&#10;Primera diapositiva 0 0.359649122807018 0.614035087719298 0.0263157894736842&#10;Segunda diapositiva 0 0.172727272727273 0.827272727272727 0"/>
  <p:tag name="ANONYMOUSTEMP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1CF321BFC1B4582BCF2A9D51635B3DF"/>
  <p:tag name="SLIDEID" val="A1CF321BFC1B4582BCF2A9D51635B3D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4.1 El diagrama traduce     "/>
  <p:tag name="ANSWERSALIAS" val="Todo “p” es “q”|smicln|“q” es necesario para “p”|smicln|“p” es necesario para “q”|smicln|“p” implica “q”"/>
  <p:tag name="COUNTDOWNSECONDS" val="20"/>
  <p:tag name="VALUES" val="Incorrect|smicln|Incorrect|smicln|Correct|smicln|Incorrect"/>
  <p:tag name="RESTORECOUNTDOWNTIMER" val="True"/>
  <p:tag name="COUNTDOWNHEIGHT" val="80"/>
  <p:tag name="COUNTDOWNWIDTH" val="100"/>
  <p:tag name="RESPONSESGATHERED" val="True"/>
  <p:tag name="TOTALRESPONSES" val="114"/>
  <p:tag name="RESPONSECOUNT" val="114"/>
  <p:tag name="SLICED" val="False"/>
  <p:tag name="RESPONSES" val="2;2;3;3;2;2;2;3;3;4;3;2;2;2;3;2;3;3;3;3;2;3;3;3;2;3;3;3;3;2;2;3;3;3;3;2;3;3;3;3;2;2;3;3;2;2;3;2;2;3;2;2;2;3;3;2;3;3;2;2;4;3;2;2;3;3;3;3;3;3;2;3;3;3;3;3;3;3;3;2;3;2;2;3;2;3;3;3;3;3;3;3;3;2;2;3;2;3;2;2;2;4;3;3;2;3;3;3;3;3;3;3;3;-;2;-;"/>
  <p:tag name="CHARTSTRINGSTD" val="0 41 70 3"/>
  <p:tag name="CHARTSTRINGREV" val="3 70 41 0"/>
  <p:tag name="CHARTSTRINGSTDPER" val="0 0.359649122807018 0.614035087719298 0.0263157894736842"/>
  <p:tag name="CHARTSTRINGREVPER" val="0.0263157894736842 0.614035087719298 0.359649122807018 0"/>
  <p:tag name="ANONYMOUSTEMP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3"/>
  <p:tag name="FONTSIZE" val="32"/>
  <p:tag name="BULLETTYPE" val="ppBulletArabicPeriod"/>
  <p:tag name="ANSWERTEXT" val="Todo “p” es “q”&#10;“q” es necesario para “p”&#10;“p” es necesario para “q”&#10;“p” implica “q”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1CF321BFC1B4582BCF2A9D51635B3DF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4.1 El diagrama traduce     "/>
  <p:tag name="ANSWERSALIAS" val="Todo “p” es “q”|smicln|“q” es necesario para “p”|smicln|“p” es necesario para “q”|smicln|“p” implica “q”"/>
  <p:tag name="COUNTDOWNSECONDS" val="20"/>
  <p:tag name="SLIDEORDER" val="2"/>
  <p:tag name="SLIDEGUID" val="9304AD51EA4A4907A81F3E8A49237CA6"/>
  <p:tag name="VALUES" val="Incorrect|smicln|Incorrect|smicln|Correct|smicln|Incorrect"/>
  <p:tag name="RESTORECOUNTDOWNTIMER" val="True"/>
  <p:tag name="COUNTDOWNHEIGHT" val="80"/>
  <p:tag name="COUNTDOWNWIDTH" val="100"/>
  <p:tag name="RESPONSESGATHERED" val="True"/>
  <p:tag name="TOTALRESPONSES" val="110"/>
  <p:tag name="RESPONSECOUNT" val="110"/>
  <p:tag name="SLICED" val="False"/>
  <p:tag name="RESPONSES" val="2;3;3;3;2;3;2;3;3;3;3;3;2;3;3;2;3;3;3;3;3;3;3;3;3;3;-;3;3;2;2;3;3;3;3;3;3;3;3;3;2;3;3;3;-;2;3;3;2;3;3;2;3;3;3;3;3;3;3;2;3;3;3;3;3;3;3;3;3;3;2;-;3;3;3;3;3;-;3;2;-;3;3;3;3;3;3;3;3;3;3;3;3;2;2;3;2;3;3;3;2;3;3;3;2;3;3;3;3;3;3;3;3;3;-;3;"/>
  <p:tag name="CHARTSTRINGSTD" val="0 19 91 0"/>
  <p:tag name="CHARTSTRINGREV" val="0 91 19 0"/>
  <p:tag name="CHARTSTRINGSTDPER" val="0 0.172727272727273 0.827272727272727 0"/>
  <p:tag name="CHARTSTRINGREVPER" val="0 0.827272727272727 0.172727272727273 0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3"/>
  <p:tag name="FONTSIZE" val="32"/>
  <p:tag name="BULLETTYPE" val="ppBulletArabicPeriod"/>
  <p:tag name="ANSWERTEXT" val="Todo “p” es “q”&#10;“q” es necesario para “p”&#10;“p” es necesario para “q”&#10;“p” implica “q”"/>
  <p:tag name="OLDNUMANSWERS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1435</Words>
  <Application>Microsoft Office PowerPoint</Application>
  <PresentationFormat>Presentación en pantalla (4:3)</PresentationFormat>
  <Paragraphs>252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Instrucción por pares con el apoyo de clickers en la enseñanza aprendizaje de Matemáticas Básicas</vt:lpstr>
      <vt:lpstr>Presentación de PowerPoint</vt:lpstr>
      <vt:lpstr>Resumen</vt:lpstr>
      <vt:lpstr>Antecedentes</vt:lpstr>
      <vt:lpstr>Descripción de la  Experiencia</vt:lpstr>
      <vt:lpstr>Revisión de Literatura</vt:lpstr>
      <vt:lpstr> Objetivos </vt:lpstr>
      <vt:lpstr> Descripción General de la Asignatura  (Matemáticas Básicas ) </vt:lpstr>
      <vt:lpstr>¿Cómo funciona una clase con este método?</vt:lpstr>
      <vt:lpstr>4.1 El diagrama  representa     </vt:lpstr>
      <vt:lpstr>4.2. El diagrama  representa     </vt:lpstr>
      <vt:lpstr>Presentación de PowerPoint</vt:lpstr>
      <vt:lpstr> Conceptos evaluados con el método Instrucción por pares  </vt:lpstr>
      <vt:lpstr>Fundamento Pedagógico</vt:lpstr>
      <vt:lpstr> Resultados Escala Likert </vt:lpstr>
      <vt:lpstr>Opiniones de los Estudiantes </vt:lpstr>
      <vt:lpstr>Media del Pretest vs Postest  Semestres  2012 30 y 2013 13  Medicina (MD) y  Otros Programas (OP)</vt:lpstr>
      <vt:lpstr>  Datos Estadísticos y Análisis  </vt:lpstr>
      <vt:lpstr>Numero de Aprobados, No Aprobados y Retirados Semestres 2012 30 (MD: 105 Estudiantes  OP: 85 Estudiantes.) 2013 10 (MD: 120 Estudiantes  OP: 75 Estudiantes.) 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MUCHAS GRACIAS rescuder19@gmail.com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Instrucción method supported by clickers on student´s learning of maths</dc:title>
  <dc:creator>user</dc:creator>
  <cp:lastModifiedBy>Cris</cp:lastModifiedBy>
  <cp:revision>69</cp:revision>
  <cp:lastPrinted>2013-05-27T16:30:06Z</cp:lastPrinted>
  <dcterms:created xsi:type="dcterms:W3CDTF">2013-05-22T01:30:26Z</dcterms:created>
  <dcterms:modified xsi:type="dcterms:W3CDTF">2013-08-30T17:18:58Z</dcterms:modified>
</cp:coreProperties>
</file>